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56" r:id="rId2"/>
    <p:sldId id="840" r:id="rId3"/>
    <p:sldId id="841" r:id="rId4"/>
    <p:sldId id="639" r:id="rId5"/>
    <p:sldId id="802" r:id="rId6"/>
    <p:sldId id="803" r:id="rId7"/>
    <p:sldId id="804" r:id="rId8"/>
    <p:sldId id="805" r:id="rId9"/>
    <p:sldId id="806" r:id="rId10"/>
    <p:sldId id="807" r:id="rId11"/>
    <p:sldId id="808" r:id="rId12"/>
    <p:sldId id="809" r:id="rId13"/>
    <p:sldId id="810" r:id="rId14"/>
    <p:sldId id="811" r:id="rId15"/>
    <p:sldId id="812" r:id="rId16"/>
    <p:sldId id="813" r:id="rId17"/>
    <p:sldId id="814" r:id="rId18"/>
    <p:sldId id="815" r:id="rId19"/>
    <p:sldId id="816" r:id="rId20"/>
    <p:sldId id="817" r:id="rId21"/>
    <p:sldId id="818" r:id="rId22"/>
    <p:sldId id="819" r:id="rId23"/>
    <p:sldId id="821" r:id="rId24"/>
    <p:sldId id="822" r:id="rId25"/>
    <p:sldId id="823" r:id="rId26"/>
    <p:sldId id="824" r:id="rId27"/>
    <p:sldId id="825" r:id="rId28"/>
    <p:sldId id="826" r:id="rId29"/>
    <p:sldId id="827" r:id="rId30"/>
    <p:sldId id="828" r:id="rId31"/>
    <p:sldId id="829" r:id="rId32"/>
    <p:sldId id="830" r:id="rId33"/>
    <p:sldId id="831" r:id="rId34"/>
    <p:sldId id="832" r:id="rId35"/>
    <p:sldId id="833" r:id="rId36"/>
    <p:sldId id="834" r:id="rId37"/>
    <p:sldId id="835" r:id="rId38"/>
    <p:sldId id="836" r:id="rId39"/>
    <p:sldId id="837" r:id="rId40"/>
    <p:sldId id="838" r:id="rId41"/>
    <p:sldId id="839" r:id="rId42"/>
    <p:sldId id="842" r:id="rId43"/>
    <p:sldId id="260" r:id="rId44"/>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FF6600"/>
    <a:srgbClr val="FF9966"/>
    <a:srgbClr val="FF9933"/>
    <a:srgbClr val="FF9900"/>
    <a:srgbClr val="FFFF66"/>
    <a:srgbClr val="FFFFCC"/>
    <a:srgbClr val="FFCC66"/>
    <a:srgbClr val="0000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5" autoAdjust="0"/>
    <p:restoredTop sz="89068" autoAdjust="0"/>
  </p:normalViewPr>
  <p:slideViewPr>
    <p:cSldViewPr snapToGrid="0" snapToObjects="1">
      <p:cViewPr varScale="1">
        <p:scale>
          <a:sx n="85" d="100"/>
          <a:sy n="85" d="100"/>
        </p:scale>
        <p:origin x="256" y="168"/>
      </p:cViewPr>
      <p:guideLst/>
    </p:cSldViewPr>
  </p:slideViewPr>
  <p:outlineViewPr>
    <p:cViewPr>
      <p:scale>
        <a:sx n="33" d="100"/>
        <a:sy n="33" d="100"/>
      </p:scale>
      <p:origin x="0" y="-25373"/>
    </p:cViewPr>
  </p:outlineViewPr>
  <p:notesTextViewPr>
    <p:cViewPr>
      <p:scale>
        <a:sx n="100" d="100"/>
        <a:sy n="100" d="100"/>
      </p:scale>
      <p:origin x="0" y="0"/>
    </p:cViewPr>
  </p:notesTextViewPr>
  <p:notesViewPr>
    <p:cSldViewPr snapToGrid="0" snapToObjects="1">
      <p:cViewPr varScale="1">
        <p:scale>
          <a:sx n="66" d="100"/>
          <a:sy n="66" d="100"/>
        </p:scale>
        <p:origin x="3062"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ffiliate-program.amazon.com/gp/associates/join/landing/main.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aws.amazon.com/solutions/case-studies/supercel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i="0" dirty="0">
                <a:latin typeface="Calibri" panose="020F0502020204030204" pitchFamily="34" charset="0"/>
              </a:rPr>
              <a:t>Introducing Module 15: Design Patterns and Sample Architectures. </a:t>
            </a:r>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this example of a scheduled scale-out, an application's traffic does not scale organically. Instead, the application traffic has huge jumps at specific periods of the day or for an event.</a:t>
            </a:r>
          </a:p>
          <a:p>
            <a:endParaRPr lang="en-US" sz="1000" dirty="0">
              <a:latin typeface="Calibri" panose="020F0502020204030204" pitchFamily="34" charset="0"/>
            </a:endParaRPr>
          </a:p>
          <a:p>
            <a:r>
              <a:rPr lang="en-US" sz="1000" dirty="0">
                <a:latin typeface="Calibri" panose="020F0502020204030204" pitchFamily="34" charset="0"/>
              </a:rPr>
              <a:t>A solution for this scenario would be to use Scaling by Schedule or Scaling by Policy.</a:t>
            </a:r>
          </a:p>
          <a:p>
            <a:endParaRPr lang="en-US" sz="1000" dirty="0">
              <a:latin typeface="Calibri" panose="020F0502020204030204" pitchFamily="34" charset="0"/>
            </a:endParaRPr>
          </a:p>
          <a:p>
            <a:r>
              <a:rPr lang="en-US" sz="1000" dirty="0">
                <a:latin typeface="Calibri" panose="020F0502020204030204" pitchFamily="34" charset="0"/>
              </a:rPr>
              <a:t>Using these features allows you to scale resources in advance of a traffic spike that you know will occur.</a:t>
            </a:r>
          </a:p>
          <a:p>
            <a:endParaRPr lang="en-US" sz="1000" dirty="0">
              <a:latin typeface="Calibri" panose="020F0502020204030204" pitchFamily="34" charset="0"/>
            </a:endParaRPr>
          </a:p>
          <a:p>
            <a:r>
              <a:rPr lang="en-US" sz="1000" dirty="0">
                <a:latin typeface="Calibri" panose="020F0502020204030204" pitchFamily="34" charset="0"/>
              </a:rPr>
              <a:t>To implement this solution: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Create a customized AMI.</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Create a Launch </a:t>
            </a:r>
            <a:r>
              <a:rPr lang="en-US" sz="1000" dirty="0" err="1">
                <a:latin typeface="Calibri" panose="020F0502020204030204" pitchFamily="34" charset="0"/>
              </a:rPr>
              <a:t>Config</a:t>
            </a:r>
            <a:r>
              <a:rPr lang="en-US" sz="1000" dirty="0">
                <a:latin typeface="Calibri" panose="020F0502020204030204" pitchFamily="34" charset="0"/>
              </a:rPr>
              <a:t> for your Auto Scaling group.</a:t>
            </a:r>
          </a:p>
          <a:p>
            <a:pPr marL="171450" indent="-171450">
              <a:buFont typeface="Arial" panose="020B0604020202020204" pitchFamily="34" charset="0"/>
              <a:buChar char="•"/>
            </a:pPr>
            <a:r>
              <a:rPr lang="en-US" sz="1000" dirty="0">
                <a:latin typeface="Calibri" panose="020F0502020204030204" pitchFamily="34" charset="0"/>
              </a:rPr>
              <a:t>Create an Auto Scaling group for your instances, and make sure that the Auto Scaling group is behind a load balancer.</a:t>
            </a:r>
          </a:p>
          <a:p>
            <a:r>
              <a:rPr lang="en-US" sz="1000" dirty="0">
                <a:latin typeface="Calibri" panose="020F0502020204030204" pitchFamily="34" charset="0"/>
              </a:rPr>
              <a:t>To do this, you can: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Create a Schedule Update to launch or terminate instances at a specified time.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Or create a Scale by Recurrence policy that will automatically scale your instances based upon </a:t>
            </a:r>
            <a:r>
              <a:rPr lang="en-US" sz="1000" dirty="0" err="1">
                <a:latin typeface="Calibri" panose="020F0502020204030204" pitchFamily="34" charset="0"/>
              </a:rPr>
              <a:t>cron</a:t>
            </a:r>
            <a:r>
              <a:rPr lang="en-US" sz="1000" dirty="0">
                <a:latin typeface="Calibri" panose="020F0502020204030204" pitchFamily="34" charset="0"/>
              </a:rPr>
              <a:t>.</a:t>
            </a:r>
          </a:p>
        </p:txBody>
      </p:sp>
    </p:spTree>
    <p:extLst>
      <p:ext uri="{BB962C8B-B14F-4D97-AF65-F5344CB8AC3E}">
        <p14:creationId xmlns:p14="http://schemas.microsoft.com/office/powerpoint/2010/main" val="4014612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In this scenario for the job observer pattern, you need to manage resources against the depth of your work queue.</a:t>
            </a:r>
          </a:p>
          <a:p>
            <a:pPr marL="0" indent="0">
              <a:buNone/>
            </a:pPr>
            <a:endParaRPr lang="en-US" sz="1000" b="0" dirty="0">
              <a:latin typeface="Calibri" panose="020F0502020204030204" pitchFamily="34" charset="0"/>
              <a:ea typeface="Amazon Ember" panose="020B0603020204020204" pitchFamily="34" charset="0"/>
              <a:cs typeface="Amazon Ember" panose="020B0603020204020204" pitchFamily="34" charset="0"/>
            </a:endParaRPr>
          </a:p>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The solution for this scenario is to create an Auto Scaling group that will scale your compute resources based upon your queue depth.</a:t>
            </a:r>
          </a:p>
          <a:p>
            <a:pPr marL="0" indent="0">
              <a:buNone/>
            </a:pPr>
            <a:endParaRPr lang="en-US" sz="1000" b="0" dirty="0">
              <a:latin typeface="Calibri" panose="020F0502020204030204" pitchFamily="34" charset="0"/>
              <a:ea typeface="Amazon Ember" panose="020B0603020204020204" pitchFamily="34" charset="0"/>
              <a:cs typeface="Amazon Ember" panose="020B0603020204020204" pitchFamily="34" charset="0"/>
            </a:endParaRPr>
          </a:p>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The advantages of this solution are that: </a:t>
            </a:r>
          </a:p>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Compute resources scale with the job size, which provides efficiency and savings.</a:t>
            </a:r>
          </a:p>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The job can be completed in a shorter timeframe.</a:t>
            </a:r>
          </a:p>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And even if a work item fails to complete, the process is resilient.  </a:t>
            </a:r>
          </a:p>
          <a:p>
            <a:pPr marL="0" indent="0">
              <a:buNone/>
            </a:pPr>
            <a:endParaRPr lang="en-US" sz="1000" b="0" dirty="0">
              <a:latin typeface="Calibri" panose="020F0502020204030204" pitchFamily="34" charset="0"/>
              <a:ea typeface="Amazon Ember" panose="020B0603020204020204" pitchFamily="34" charset="0"/>
              <a:cs typeface="Amazon Ember" panose="020B0603020204020204" pitchFamily="34" charset="0"/>
            </a:endParaRPr>
          </a:p>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To implement this pattern: </a:t>
            </a:r>
          </a:p>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Place the batch job in the queue from Amazon Simple Queue service—or Amazon SQS—as messages.</a:t>
            </a:r>
          </a:p>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An Auto Scaling group should be created to scale compute resources up or down, based on the Amazon </a:t>
            </a:r>
            <a:r>
              <a:rPr lang="en-US" sz="1000" b="0" dirty="0" err="1">
                <a:latin typeface="Calibri" panose="020F0502020204030204" pitchFamily="34" charset="0"/>
                <a:ea typeface="Amazon Ember" panose="020B0603020204020204" pitchFamily="34" charset="0"/>
                <a:cs typeface="Amazon Ember" panose="020B0603020204020204" pitchFamily="34" charset="0"/>
              </a:rPr>
              <a:t>CloudWatch</a:t>
            </a:r>
            <a:r>
              <a:rPr lang="en-US" sz="1000" b="0" dirty="0">
                <a:latin typeface="Calibri" panose="020F0502020204030204" pitchFamily="34" charset="0"/>
                <a:ea typeface="Amazon Ember" panose="020B0603020204020204" pitchFamily="34" charset="0"/>
                <a:cs typeface="Amazon Ember" panose="020B0603020204020204" pitchFamily="34" charset="0"/>
              </a:rPr>
              <a:t> queue depth metric.</a:t>
            </a:r>
          </a:p>
          <a:p>
            <a:pPr marL="0" indent="0">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Finally, batch processing servers retrieve work items from Amazon SQS to complete the job.</a:t>
            </a:r>
          </a:p>
          <a:p>
            <a:pPr marL="628650" lvl="1" indent="-342900">
              <a:lnSpc>
                <a:spcPct val="100000"/>
              </a:lnSpc>
              <a:spcBef>
                <a:spcPts val="800"/>
              </a:spcBef>
              <a:buClr>
                <a:schemeClr val="bg2">
                  <a:lumMod val="10000"/>
                </a:schemeClr>
              </a:buClr>
              <a:buFont typeface="Arial" panose="020B0604020202020204" pitchFamily="34" charset="0"/>
              <a:buChar char="•"/>
            </a:pPr>
            <a:endParaRPr lang="en-US" sz="1800" dirty="0"/>
          </a:p>
        </p:txBody>
      </p:sp>
    </p:spTree>
    <p:extLst>
      <p:ext uri="{BB962C8B-B14F-4D97-AF65-F5344CB8AC3E}">
        <p14:creationId xmlns:p14="http://schemas.microsoft.com/office/powerpoint/2010/main" val="1991829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spcBef>
                <a:spcPts val="0"/>
              </a:spcBef>
              <a:buFont typeface="Arial" panose="020B0604020202020204" pitchFamily="34" charset="0"/>
              <a:buNone/>
            </a:pPr>
            <a:r>
              <a:rPr lang="en-US" sz="1000" b="0" dirty="0">
                <a:latin typeface="Calibri" panose="020F0502020204030204" pitchFamily="34" charset="0"/>
              </a:rPr>
              <a:t>Let’s review a scenario for a bootstrap instance. </a:t>
            </a:r>
          </a:p>
          <a:p>
            <a:pPr marL="0" lvl="0" indent="0">
              <a:lnSpc>
                <a:spcPct val="100000"/>
              </a:lnSpc>
              <a:spcBef>
                <a:spcPts val="0"/>
              </a:spcBef>
              <a:buFont typeface="Arial" panose="020B0604020202020204" pitchFamily="34" charset="0"/>
              <a:buNone/>
            </a:pPr>
            <a:endParaRPr lang="en-US" sz="1000" b="0" dirty="0">
              <a:latin typeface="Calibri" panose="020F0502020204030204" pitchFamily="34" charset="0"/>
            </a:endParaRPr>
          </a:p>
          <a:p>
            <a:pPr marL="0" lvl="0" indent="0">
              <a:lnSpc>
                <a:spcPct val="100000"/>
              </a:lnSpc>
              <a:spcBef>
                <a:spcPts val="0"/>
              </a:spcBef>
              <a:buFont typeface="Arial" panose="020B0604020202020204" pitchFamily="34" charset="0"/>
              <a:buNone/>
            </a:pPr>
            <a:r>
              <a:rPr lang="en-US" sz="1000" b="0" dirty="0">
                <a:latin typeface="Calibri" panose="020F0502020204030204" pitchFamily="34" charset="0"/>
              </a:rPr>
              <a:t>Code releases happen often, so it is difficult to create a new AMI every time you have a release, and to manage these AMIs across multiple Regions.</a:t>
            </a:r>
          </a:p>
          <a:p>
            <a:pPr marL="0" lvl="0" indent="0">
              <a:lnSpc>
                <a:spcPct val="100000"/>
              </a:lnSpc>
              <a:spcBef>
                <a:spcPts val="0"/>
              </a:spcBef>
              <a:buFont typeface="Arial" panose="020B0604020202020204" pitchFamily="34" charset="0"/>
              <a:buNone/>
            </a:pPr>
            <a:endParaRPr lang="en-US" sz="1000" b="0" dirty="0">
              <a:latin typeface="Calibri" panose="020F0502020204030204" pitchFamily="34" charset="0"/>
            </a:endParaRPr>
          </a:p>
          <a:p>
            <a:pPr marL="0" lvl="0" indent="0">
              <a:lnSpc>
                <a:spcPct val="100000"/>
              </a:lnSpc>
              <a:spcBef>
                <a:spcPts val="0"/>
              </a:spcBef>
              <a:buFont typeface="Arial" panose="020B0604020202020204" pitchFamily="34" charset="0"/>
              <a:buNone/>
            </a:pPr>
            <a:r>
              <a:rPr lang="en-US" sz="1000" b="0" dirty="0">
                <a:latin typeface="Calibri" panose="020F0502020204030204" pitchFamily="34" charset="0"/>
              </a:rPr>
              <a:t>A solution for this scenario is to develop a base AMI. You then bootstrap the instance during the boot process to install software, get updates, and install source code so that your AMI rarely or never changes.</a:t>
            </a:r>
          </a:p>
          <a:p>
            <a:pPr marL="0" lvl="0" indent="0">
              <a:lnSpc>
                <a:spcPct val="100000"/>
              </a:lnSpc>
              <a:spcBef>
                <a:spcPts val="0"/>
              </a:spcBef>
              <a:buFont typeface="Arial" panose="020B0604020202020204" pitchFamily="34" charset="0"/>
              <a:buNone/>
            </a:pPr>
            <a:endParaRPr lang="en-US" sz="1000" b="0" dirty="0">
              <a:latin typeface="Calibri" panose="020F0502020204030204" pitchFamily="34" charset="0"/>
            </a:endParaRPr>
          </a:p>
          <a:p>
            <a:pPr marL="0" lvl="0" indent="0">
              <a:lnSpc>
                <a:spcPct val="100000"/>
              </a:lnSpc>
              <a:spcBef>
                <a:spcPts val="0"/>
              </a:spcBef>
              <a:buFont typeface="Arial" panose="020B0604020202020204" pitchFamily="34" charset="0"/>
              <a:buNone/>
            </a:pPr>
            <a:r>
              <a:rPr lang="en-US" sz="1000" b="0" dirty="0">
                <a:latin typeface="Calibri" panose="020F0502020204030204" pitchFamily="34" charset="0"/>
              </a:rPr>
              <a:t>The advantage of this solution is that you do not need to update the AMI regularly, and you also do not need to move the customized AMI between Regions for each software release.</a:t>
            </a:r>
          </a:p>
          <a:p>
            <a:pPr marL="0" lvl="0" indent="0">
              <a:lnSpc>
                <a:spcPct val="100000"/>
              </a:lnSpc>
              <a:spcBef>
                <a:spcPts val="0"/>
              </a:spcBef>
              <a:buFont typeface="Arial" panose="020B0604020202020204" pitchFamily="34" charset="0"/>
              <a:buNone/>
            </a:pPr>
            <a:endParaRPr lang="en-US" sz="1000" b="0" dirty="0">
              <a:latin typeface="Calibri" panose="020F0502020204030204" pitchFamily="34" charset="0"/>
            </a:endParaRPr>
          </a:p>
          <a:p>
            <a:pPr marL="0" lvl="0" indent="0">
              <a:lnSpc>
                <a:spcPct val="100000"/>
              </a:lnSpc>
              <a:spcBef>
                <a:spcPts val="0"/>
              </a:spcBef>
              <a:buFont typeface="Arial" panose="020B0604020202020204" pitchFamily="34" charset="0"/>
              <a:buNone/>
            </a:pPr>
            <a:r>
              <a:rPr lang="en-US" sz="1000" b="0" dirty="0">
                <a:latin typeface="Calibri" panose="020F0502020204030204" pitchFamily="34" charset="0"/>
              </a:rPr>
              <a:t>To implement this solution:</a:t>
            </a:r>
          </a:p>
          <a:p>
            <a:pPr marL="0" lvl="0" indent="0">
              <a:lnSpc>
                <a:spcPct val="100000"/>
              </a:lnSpc>
              <a:spcBef>
                <a:spcPts val="0"/>
              </a:spcBef>
              <a:buFont typeface="Arial" panose="020B0604020202020204" pitchFamily="34" charset="0"/>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Identify a base AMI to start from.</a:t>
            </a:r>
          </a:p>
          <a:p>
            <a:pPr marL="0" lvl="0" indent="0">
              <a:lnSpc>
                <a:spcPct val="100000"/>
              </a:lnSpc>
              <a:spcBef>
                <a:spcPts val="0"/>
              </a:spcBef>
              <a:buFont typeface="Arial" panose="020B0604020202020204" pitchFamily="34" charset="0"/>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Create a repository to store your code.</a:t>
            </a:r>
          </a:p>
          <a:p>
            <a:pPr marL="0" lvl="0" indent="0">
              <a:lnSpc>
                <a:spcPct val="100000"/>
              </a:lnSpc>
              <a:spcBef>
                <a:spcPts val="0"/>
              </a:spcBef>
              <a:buFont typeface="Arial" panose="020B0604020202020204" pitchFamily="34" charset="0"/>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Identify all packages and configuration files that need to occur when the instance launches.</a:t>
            </a:r>
          </a:p>
          <a:p>
            <a:pPr marL="0" lvl="0" indent="0">
              <a:lnSpc>
                <a:spcPct val="100000"/>
              </a:lnSpc>
              <a:spcBef>
                <a:spcPts val="0"/>
              </a:spcBef>
              <a:buFont typeface="Arial" panose="020B0604020202020204" pitchFamily="34" charset="0"/>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During the launch of the instance, you can pass the user data to your Amazon EC2 instances. This data will be executed to bootstrap your instance.</a:t>
            </a:r>
          </a:p>
          <a:p>
            <a:pPr marL="0" lvl="0" indent="0">
              <a:lnSpc>
                <a:spcPct val="100000"/>
              </a:lnSpc>
              <a:spcBef>
                <a:spcPts val="0"/>
              </a:spcBef>
              <a:buFont typeface="Arial" panose="020B0604020202020204" pitchFamily="34" charset="0"/>
              <a:buNone/>
            </a:pPr>
            <a:endParaRPr lang="en-US" b="0" dirty="0"/>
          </a:p>
        </p:txBody>
      </p:sp>
    </p:spTree>
    <p:extLst>
      <p:ext uri="{BB962C8B-B14F-4D97-AF65-F5344CB8AC3E}">
        <p14:creationId xmlns:p14="http://schemas.microsoft.com/office/powerpoint/2010/main" val="1200950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Displayed is an example of a bootstrap instance. </a:t>
            </a:r>
          </a:p>
        </p:txBody>
      </p:sp>
    </p:spTree>
    <p:extLst>
      <p:ext uri="{BB962C8B-B14F-4D97-AF65-F5344CB8AC3E}">
        <p14:creationId xmlns:p14="http://schemas.microsoft.com/office/powerpoint/2010/main" val="2412084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Next, we’ll discuss a stream processing example for the Amazon Associates program. </a:t>
            </a:r>
          </a:p>
        </p:txBody>
      </p:sp>
    </p:spTree>
    <p:extLst>
      <p:ext uri="{BB962C8B-B14F-4D97-AF65-F5344CB8AC3E}">
        <p14:creationId xmlns:p14="http://schemas.microsoft.com/office/powerpoint/2010/main" val="2480878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this example, a registered Amazon Associate adds a link to Amazon.com in their website. </a:t>
            </a:r>
          </a:p>
          <a:p>
            <a:endParaRPr lang="en-US" sz="1000" dirty="0">
              <a:latin typeface="Calibri" panose="020F0502020204030204" pitchFamily="34" charset="0"/>
            </a:endParaRPr>
          </a:p>
          <a:p>
            <a:r>
              <a:rPr lang="en-US" sz="1000" dirty="0">
                <a:latin typeface="Calibri" panose="020F0502020204030204" pitchFamily="34" charset="0"/>
              </a:rPr>
              <a:t>A user visits Amazon.com by using the Associate’s link and makes a purchase. </a:t>
            </a:r>
          </a:p>
          <a:p>
            <a:endParaRPr lang="en-US" sz="1000" dirty="0">
              <a:latin typeface="Calibri" panose="020F0502020204030204" pitchFamily="34" charset="0"/>
            </a:endParaRPr>
          </a:p>
          <a:p>
            <a:r>
              <a:rPr lang="en-US" sz="1000" dirty="0">
                <a:latin typeface="Calibri" panose="020F0502020204030204" pitchFamily="34" charset="0"/>
              </a:rPr>
              <a:t>The Amazon Associate earns advertising fees for qualified purchases as a monthly payout.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a typeface="Amazon Ember Light" panose="020B0403020204020204" pitchFamily="34" charset="0"/>
              <a:cs typeface="Amazon Ember Light" panose="020B0403020204020204" pitchFamily="34" charset="0"/>
            </a:endParaRPr>
          </a:p>
          <a:p>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324933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400"/>
            <a:ext cx="5486400" cy="4256590"/>
          </a:xfrm>
        </p:spPr>
        <p:txBody>
          <a:bodyPr/>
          <a:lstStyle/>
          <a:p>
            <a:r>
              <a:rPr lang="en-US" sz="1000" dirty="0">
                <a:latin typeface="Calibri" panose="020F0502020204030204" pitchFamily="34" charset="0"/>
              </a:rPr>
              <a:t>With the Amazon Associates program, you add a link to Amazon.com on your website, and if people use the link and buy something, Amazon will give you a share of that sale, up to 15%. </a:t>
            </a:r>
          </a:p>
          <a:p>
            <a:endParaRPr lang="en-US" sz="1000" dirty="0">
              <a:latin typeface="Calibri" panose="020F0502020204030204" pitchFamily="34" charset="0"/>
            </a:endParaRPr>
          </a:p>
          <a:p>
            <a:r>
              <a:rPr lang="en-US" sz="1000" dirty="0">
                <a:latin typeface="Calibri" panose="020F0502020204030204" pitchFamily="34" charset="0"/>
              </a:rPr>
              <a:t>How much to pay each associate every month is an extremely important problem. It is critical that Amazon is correct, but still it seems like a fairly straightforward problem. Amazon tracks every sale that is attributed to an associate link, adds up the sales at the end of the month, and pays the associate at the appropriate rate. The reality is a little more complicated, though, because Amazon must track an order throughout its lifecycle to know whether the order was cancelled or returned.</a:t>
            </a:r>
          </a:p>
          <a:p>
            <a:endParaRPr lang="en-US" sz="1000" dirty="0">
              <a:latin typeface="Calibri" panose="020F0502020204030204" pitchFamily="34" charset="0"/>
            </a:endParaRPr>
          </a:p>
          <a:p>
            <a:r>
              <a:rPr lang="en-US" sz="1000" dirty="0">
                <a:latin typeface="Calibri" panose="020F0502020204030204" pitchFamily="34" charset="0"/>
              </a:rPr>
              <a:t>This slide illustrates the system that Amazon built over 12 years ago. A single-threaded C++ application connected directly to the production orders database every two hours, and exported the orders that it was interested in into a series of flat files. Next, another C++ application ran once a day to aggregate the bi-hourly files into a daily view.</a:t>
            </a:r>
          </a:p>
          <a:p>
            <a:endParaRPr lang="en-US" sz="1000" dirty="0">
              <a:latin typeface="Calibri" panose="020F0502020204030204" pitchFamily="34" charset="0"/>
            </a:endParaRPr>
          </a:p>
          <a:p>
            <a:r>
              <a:rPr lang="en-US" sz="1000" dirty="0">
                <a:latin typeface="Calibri" panose="020F0502020204030204" pitchFamily="34" charset="0"/>
              </a:rPr>
              <a:t>Finally, another system ran once a month to scan over the daily aggregates, calculate how much to pay people, and give that information to the payments service, which was run by a totally separate team.</a:t>
            </a:r>
          </a:p>
          <a:p>
            <a:endParaRPr lang="en-US" sz="1000" dirty="0">
              <a:latin typeface="Calibri" panose="020F0502020204030204" pitchFamily="34" charset="0"/>
            </a:endParaRPr>
          </a:p>
          <a:p>
            <a:r>
              <a:rPr lang="en-US" sz="1000" dirty="0">
                <a:latin typeface="Calibri" panose="020F0502020204030204" pitchFamily="34" charset="0"/>
              </a:rPr>
              <a:t>This system ran very smoothly until about 2008, when the scale of the associates program grew to the point where the daily aggregations system started to run out of memory. The program needed a way to process large volumes of data quickly.</a:t>
            </a:r>
          </a:p>
          <a:p>
            <a:endParaRPr lang="en-US" sz="1000" dirty="0">
              <a:latin typeface="Calibri" panose="020F0502020204030204" pitchFamily="34" charset="0"/>
            </a:endParaRPr>
          </a:p>
          <a:p>
            <a:r>
              <a:rPr lang="en-US" sz="1000" dirty="0">
                <a:latin typeface="Calibri" panose="020F0502020204030204" pitchFamily="34" charset="0"/>
              </a:rPr>
              <a:t>Select the link to learn more about the Amazon Associate’s Program. </a:t>
            </a:r>
            <a:endParaRPr lang="en-US" sz="1000"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hlinkClick r:id="rId3"/>
              </a:rPr>
              <a:t>https://affiliate-program.amazon.com/gp/associates/join/landing/main.html</a:t>
            </a:r>
            <a:endParaRPr lang="en-US" sz="1000" dirty="0">
              <a:latin typeface="Calibri" panose="020F0502020204030204" pitchFamily="34" charset="0"/>
            </a:endParaRPr>
          </a:p>
          <a:p>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107863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8"/>
            <a:ext cx="5486400" cy="39209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effectLst/>
                <a:latin typeface="Calibri" panose="020F0502020204030204" pitchFamily="34" charset="0"/>
                <a:ea typeface="+mn-ea"/>
                <a:cs typeface="+mn-cs"/>
              </a:rPr>
              <a:t>To solve the problem Amazon Elastic </a:t>
            </a:r>
            <a:r>
              <a:rPr lang="en-US" sz="1000" b="0" kern="1200" dirty="0" err="1">
                <a:solidFill>
                  <a:schemeClr val="tx1"/>
                </a:solidFill>
                <a:effectLst/>
                <a:latin typeface="Calibri" panose="020F0502020204030204" pitchFamily="34" charset="0"/>
                <a:ea typeface="+mn-ea"/>
                <a:cs typeface="+mn-cs"/>
              </a:rPr>
              <a:t>MapReduce</a:t>
            </a:r>
            <a:r>
              <a:rPr lang="en-US" sz="1000" b="0" kern="1200" dirty="0">
                <a:solidFill>
                  <a:schemeClr val="tx1"/>
                </a:solidFill>
                <a:effectLst/>
                <a:latin typeface="Calibri" panose="020F0502020204030204" pitchFamily="34" charset="0"/>
                <a:ea typeface="+mn-ea"/>
                <a:cs typeface="+mn-cs"/>
              </a:rPr>
              <a:t>, or EMR, was created. Amazon EMR is a managed cluster platform that simplifies running big data frameworks, such as Apache Hadoop and Apache Spark, on the AWS Cloud so that users can process and analyze large amounts of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effectLst/>
                <a:latin typeface="Calibri" panose="020F0502020204030204" pitchFamily="34" charset="0"/>
                <a:ea typeface="+mn-ea"/>
                <a:cs typeface="+mn-cs"/>
              </a:rPr>
              <a:t>Hadoop is an open source project written in Java, and is managed by the Apache Software Foundation.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effectLst/>
                <a:latin typeface="Calibri" panose="020F0502020204030204" pitchFamily="34" charset="0"/>
                <a:ea typeface="+mn-ea"/>
                <a:cs typeface="+mn-cs"/>
              </a:rPr>
              <a:t>It uses a distributed processing architecture called Amazon EMR in which a task is mapped to a cluster of commodity servers for processing. Each piece of work that is distributed to the cluster servers can be run or re-run on any of the servers.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effectLst/>
                <a:latin typeface="Calibri" panose="020F0502020204030204" pitchFamily="34" charset="0"/>
                <a:ea typeface="+mn-ea"/>
                <a:cs typeface="+mn-cs"/>
              </a:rPr>
              <a:t>The cluster servers use Hadoop Distributed File System—or HDFS—to store data locally for processing. The results of the computation that is performed by those servers are then reduced to a single output set. One node, which is designated as the master node, controls the distribution of tasks. The master node can automatically handle server failures.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effectLst/>
                <a:latin typeface="Calibri" panose="020F0502020204030204" pitchFamily="34" charset="0"/>
                <a:ea typeface="+mn-ea"/>
                <a:cs typeface="+mn-cs"/>
              </a:rPr>
              <a:t>Hadoop provides a number of benefits: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effectLst/>
                <a:latin typeface="Calibri" panose="020F0502020204030204" pitchFamily="34" charset="0"/>
                <a:ea typeface="+mn-ea"/>
                <a:cs typeface="+mn-cs"/>
              </a:rPr>
              <a:t>First, Hadoop handles uncertainty by facilitating data navigation, discovery, and ad-hoc data analysis. Hadoop allows you to compensate for unexpected occurrences by allowing you to analyze large amounts of data quickly in order to form a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effectLst/>
                <a:latin typeface="Calibri" panose="020F0502020204030204" pitchFamily="34" charset="0"/>
                <a:ea typeface="+mn-ea"/>
                <a:cs typeface="+mn-cs"/>
              </a:rPr>
              <a:t>Hadoop also handles high data variety, volume, and velocity. Unlike traditional database systems, Hadoop can process structured, unstructured, or semi-structured data. This includes virtually any data format that is currently available, such as Extensible Markup Language, or XML; comma-separated values, or CSV, files; text; log files; objects; SQL; JavaScript Object Notation, or JSON; and binary formats. In addition to natively handling many types of data, Hadoop can transform data into formats that allows for better integration into your existing data sets. Also, you can store data with or without a schema, and you can perform large-scale extract, transform, load—or ETL—processes to transform your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effectLst/>
                <a:latin typeface="Calibri" panose="020F0502020204030204" pitchFamily="34" charset="0"/>
                <a:ea typeface="+mn-ea"/>
                <a:cs typeface="+mn-cs"/>
              </a:rPr>
              <a:t>Hadoop provides flexibility so you can write your own data applications. Because Hadoop is open source, there are a number of ecosystem projects that can help you analyze the multiple types of data that Hadoop can process and analyze. These projects allow you tremendous flexibility when you develop big data solutions. Hadoop’s programming frameworks—including Hive, Pig, and so on—can support almost any big data use case for your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effectLst/>
                <a:latin typeface="Calibri" panose="020F0502020204030204" pitchFamily="34" charset="0"/>
                <a:ea typeface="+mn-ea"/>
                <a:cs typeface="+mn-cs"/>
              </a:rPr>
              <a:t>Hadoop can process large batches of data, such as logs. Because of Hadoop’s distributed architecture, Hadoop clusters can affordably handle tremendous amounts of data. Adding additional data processing capability is as straightforward as adding additional servers to your cluster for linear scaling.</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471222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You can build business intelligence with Amazon Redshift. Amazon Redshift is a fully managed, petabyte-scale data warehouse service.</a:t>
            </a:r>
          </a:p>
          <a:p>
            <a:endParaRPr lang="en-US" sz="1000" dirty="0">
              <a:latin typeface="Calibri" panose="020F0502020204030204" pitchFamily="34" charset="0"/>
            </a:endParaRPr>
          </a:p>
          <a:p>
            <a:r>
              <a:rPr lang="en-US" sz="1000" dirty="0">
                <a:latin typeface="Calibri" panose="020F0502020204030204" pitchFamily="34" charset="0"/>
              </a:rPr>
              <a:t>With Amazon Redshift, you can:</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Provision a resource in minutes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Monitor the performance of your query</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Resize via point and click</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Use built-in security</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configure automatic backups </a:t>
            </a:r>
          </a:p>
        </p:txBody>
      </p:sp>
    </p:spTree>
    <p:extLst>
      <p:ext uri="{BB962C8B-B14F-4D97-AF65-F5344CB8AC3E}">
        <p14:creationId xmlns:p14="http://schemas.microsoft.com/office/powerpoint/2010/main" val="773973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486400" cy="4268166"/>
          </a:xfrm>
        </p:spPr>
        <p:txBody>
          <a:bodyPr/>
          <a:lstStyle/>
          <a:p>
            <a:r>
              <a:rPr lang="en-US" sz="1000" dirty="0">
                <a:latin typeface="Calibri" panose="020F0502020204030204" pitchFamily="34" charset="0"/>
              </a:rPr>
              <a:t>To implement Amazon EMR as a solution for the Amazon Associates program’s architecture, the team developed a system that publishes the raw orders stream to a set of registered listeners. The Amazon Associates team wrote an application that listens to the orders stream, filters it, retrieves any additional data it might need about the order from other services, and places it into Amazon Simple Storage Service, or Amazon S3. Then, a Hadoop cluster starts on a daily basis, and it pulls 60 days of order history out of Amazon S3. It adds the month-to-date sales of every associate, computes pay rates, and stores all of that data back on to Amazon S3. After the architecture adopted a distributed solution, larger and larger data sizes no longer posed a problem. As the volume of data grew, the Amazon Associates team did not have to struggle to figure out how to fit the data in memory on a single machine. All the team needed to do was to add machines to their cluster. The code that runs in the cluster doesn’t change at all.</a:t>
            </a:r>
          </a:p>
          <a:p>
            <a:endParaRPr lang="en-US" sz="1000" dirty="0">
              <a:latin typeface="Calibri" panose="020F0502020204030204" pitchFamily="34" charset="0"/>
            </a:endParaRPr>
          </a:p>
          <a:p>
            <a:r>
              <a:rPr lang="en-US" sz="1000" dirty="0">
                <a:latin typeface="Calibri" panose="020F0502020204030204" pitchFamily="34" charset="0"/>
              </a:rPr>
              <a:t>To solve all these issues, Amazon moved to Amazon EMR, which can be considered to be like running Hadoop in the cloud.</a:t>
            </a:r>
          </a:p>
          <a:p>
            <a:endParaRPr lang="en-US" sz="1000" dirty="0">
              <a:latin typeface="Calibri" panose="020F0502020204030204" pitchFamily="34" charset="0"/>
            </a:endParaRPr>
          </a:p>
          <a:p>
            <a:r>
              <a:rPr lang="en-US" sz="1000" dirty="0">
                <a:latin typeface="Calibri" panose="020F0502020204030204" pitchFamily="34" charset="0"/>
              </a:rPr>
              <a:t>There are significant advantages to Amazon EMR:</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Cluster setup and resizing takes minutes.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You can create application-specific cluster configurations.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 container-managed service makes software installation and upgrades trivial.</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the cost is usually much lower.</a:t>
            </a:r>
          </a:p>
          <a:p>
            <a:endParaRPr lang="en-US" sz="1000" dirty="0">
              <a:latin typeface="Calibri" panose="020F0502020204030204" pitchFamily="34" charset="0"/>
            </a:endParaRPr>
          </a:p>
          <a:p>
            <a:r>
              <a:rPr lang="en-US" sz="1000" dirty="0">
                <a:latin typeface="Calibri" panose="020F0502020204030204" pitchFamily="34" charset="0"/>
              </a:rPr>
              <a:t>The total cost of an on-premises deployment in comparison to Amazon EMR includes: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time and expense spent in sizing and ordering hardware.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development effort.</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the cost of maintaining the system and administrative personnel.</a:t>
            </a:r>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377920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 1, you will learn about design patterns for high availability. </a:t>
            </a:r>
          </a:p>
          <a:p>
            <a:r>
              <a:rPr lang="en-US" sz="1000" kern="1200" dirty="0">
                <a:solidFill>
                  <a:schemeClr val="tx1"/>
                </a:solidFill>
                <a:effectLst/>
                <a:latin typeface="Calibri" panose="020F0502020204030204" pitchFamily="34" charset="0"/>
                <a:ea typeface="+mn-ea"/>
                <a:cs typeface="+mn-cs"/>
              </a:rPr>
              <a:t>In part 2, you will review an example of stream processing. </a:t>
            </a:r>
          </a:p>
          <a:p>
            <a:r>
              <a:rPr lang="en-US" sz="1000" kern="1200" dirty="0">
                <a:solidFill>
                  <a:schemeClr val="tx1"/>
                </a:solidFill>
                <a:effectLst/>
                <a:latin typeface="Calibri" panose="020F0502020204030204" pitchFamily="34" charset="0"/>
                <a:ea typeface="+mn-ea"/>
                <a:cs typeface="+mn-cs"/>
              </a:rPr>
              <a:t>In part 3, you will review an example of sensor network data ingestion and processing.</a:t>
            </a:r>
          </a:p>
          <a:p>
            <a:r>
              <a:rPr lang="en-US" sz="1000" kern="1200" dirty="0">
                <a:solidFill>
                  <a:schemeClr val="tx1"/>
                </a:solidFill>
                <a:effectLst/>
                <a:latin typeface="Calibri" panose="020F0502020204030204" pitchFamily="34" charset="0"/>
                <a:ea typeface="+mn-ea"/>
                <a:cs typeface="+mn-cs"/>
              </a:rPr>
              <a:t>In part 4, you will review an example of an application backend.</a:t>
            </a:r>
          </a:p>
          <a:p>
            <a:r>
              <a:rPr lang="en-US" sz="1000" kern="1200" dirty="0">
                <a:solidFill>
                  <a:schemeClr val="tx1"/>
                </a:solidFill>
                <a:effectLst/>
                <a:latin typeface="Calibri" panose="020F0502020204030204" pitchFamily="34" charset="0"/>
                <a:ea typeface="+mn-ea"/>
                <a:cs typeface="+mn-cs"/>
              </a:rPr>
              <a:t>In part 5, you will review an example of transcoding and serving video files. </a:t>
            </a:r>
          </a:p>
        </p:txBody>
      </p:sp>
    </p:spTree>
    <p:extLst>
      <p:ext uri="{BB962C8B-B14F-4D97-AF65-F5344CB8AC3E}">
        <p14:creationId xmlns:p14="http://schemas.microsoft.com/office/powerpoint/2010/main" val="29753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So, what’s next? </a:t>
            </a:r>
          </a:p>
          <a:p>
            <a:r>
              <a:rPr lang="en-US" sz="1000" b="0" dirty="0">
                <a:latin typeface="Calibri" panose="020F0502020204030204" pitchFamily="34" charset="0"/>
              </a:rPr>
              <a:t>The second generation of the Amazon Associates program achieved the following changes:</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The file system was replaced with Amazon S3.</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Amazon EMR was used to remove the performance bottleneck that the single-threaded C++ application caused. </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And features for analytics and data insight with Amazon Redshift were added. </a:t>
            </a:r>
          </a:p>
          <a:p>
            <a:endParaRPr lang="en-US" sz="1000" b="0" dirty="0">
              <a:latin typeface="Calibri" panose="020F0502020204030204" pitchFamily="34" charset="0"/>
            </a:endParaRPr>
          </a:p>
          <a:p>
            <a:r>
              <a:rPr lang="en-US" sz="1000" b="0" dirty="0">
                <a:latin typeface="Calibri" panose="020F0502020204030204" pitchFamily="34" charset="0"/>
              </a:rPr>
              <a:t>How can this system be further improved while the load increases? One improvement is adding real-time data processing.</a:t>
            </a:r>
          </a:p>
          <a:p>
            <a:endParaRPr lang="en-US" b="0" dirty="0"/>
          </a:p>
        </p:txBody>
      </p:sp>
    </p:spTree>
    <p:extLst>
      <p:ext uri="{BB962C8B-B14F-4D97-AF65-F5344CB8AC3E}">
        <p14:creationId xmlns:p14="http://schemas.microsoft.com/office/powerpoint/2010/main" val="1157997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Batch processing typically involves querying large amounts of “cold” data. In batch processing, you can retrieve hourly server logs that display system issues from several hours ago. You receive a weekly or monthly bill that shows your spending across the past billing cycle. A daily customer preference report is available from clickstream logs, and daily fraud reports to tell you whether you experienced any fraud yesterday.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Stream processing is in real time, and it typically involves querying small amounts of “hot” data. It takes only a short amount of time to get answers.</a:t>
            </a:r>
          </a:p>
          <a:p>
            <a:r>
              <a:rPr lang="en-US" sz="1000" kern="1200" dirty="0">
                <a:solidFill>
                  <a:schemeClr val="tx1"/>
                </a:solidFill>
                <a:effectLst/>
                <a:latin typeface="Calibri" panose="020F0502020204030204" pitchFamily="34" charset="0"/>
                <a:ea typeface="+mn-ea"/>
                <a:cs typeface="+mn-cs"/>
              </a:rPr>
              <a:t>Stream processing compiles Amazon </a:t>
            </a:r>
            <a:r>
              <a:rPr lang="en-US" sz="1000" kern="1200" dirty="0" err="1">
                <a:solidFill>
                  <a:schemeClr val="tx1"/>
                </a:solidFill>
                <a:effectLst/>
                <a:latin typeface="Calibri" panose="020F0502020204030204" pitchFamily="34" charset="0"/>
                <a:ea typeface="+mn-ea"/>
                <a:cs typeface="+mn-cs"/>
              </a:rPr>
              <a:t>CloudWatch</a:t>
            </a:r>
            <a:r>
              <a:rPr lang="en-US" sz="1000" kern="1200" dirty="0">
                <a:solidFill>
                  <a:schemeClr val="tx1"/>
                </a:solidFill>
                <a:effectLst/>
                <a:latin typeface="Calibri" panose="020F0502020204030204" pitchFamily="34" charset="0"/>
                <a:ea typeface="+mn-ea"/>
                <a:cs typeface="+mn-cs"/>
              </a:rPr>
              <a:t> metrics immediately, and it also monitors issues. You have access to real-time spending alerts and caps. You can also respond to sudden cost increases. You receive real-time analysis, and you can make customer offers immediately. Real-time fraud detection also allows you to immediately block fraudulent use. </a:t>
            </a:r>
          </a:p>
        </p:txBody>
      </p:sp>
    </p:spTree>
    <p:extLst>
      <p:ext uri="{BB962C8B-B14F-4D97-AF65-F5344CB8AC3E}">
        <p14:creationId xmlns:p14="http://schemas.microsoft.com/office/powerpoint/2010/main" val="1071256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95268"/>
          </a:xfrm>
        </p:spPr>
        <p:txBody>
          <a:bodyPr/>
          <a:lstStyle/>
          <a:p>
            <a:r>
              <a:rPr lang="en-US" sz="1000" kern="1200" dirty="0">
                <a:solidFill>
                  <a:schemeClr val="tx1"/>
                </a:solidFill>
                <a:latin typeface="Calibri" panose="020F0502020204030204" pitchFamily="34" charset="0"/>
                <a:ea typeface="+mn-ea"/>
                <a:cs typeface="+mn-cs"/>
              </a:rPr>
              <a:t>With </a:t>
            </a:r>
            <a:r>
              <a:rPr lang="en-US" sz="1000" b="1" kern="1200" dirty="0">
                <a:solidFill>
                  <a:schemeClr val="tx1"/>
                </a:solidFill>
                <a:latin typeface="Calibri" panose="020F0502020204030204" pitchFamily="34" charset="0"/>
                <a:ea typeface="+mn-ea"/>
                <a:cs typeface="+mn-cs"/>
              </a:rPr>
              <a:t>Amazon Kinesis</a:t>
            </a:r>
            <a:r>
              <a:rPr lang="en-US" sz="1000" b="0" kern="1200" dirty="0">
                <a:solidFill>
                  <a:schemeClr val="tx1"/>
                </a:solidFill>
                <a:latin typeface="Calibri" panose="020F0502020204030204" pitchFamily="34" charset="0"/>
                <a:ea typeface="+mn-ea"/>
                <a:cs typeface="+mn-cs"/>
              </a:rPr>
              <a:t>, you can collect, process, and analyze video and data streams in real-time. You can get timely insights and react quickly to new information. Amazon Kinesis offers key capabilities to cost-effectively process streaming data at any scale, and it offers you the flexibility to choose the tools that best suit the requirements of your application.</a:t>
            </a:r>
          </a:p>
          <a:p>
            <a:endParaRPr lang="en-US" sz="1000" b="0" kern="1200" dirty="0">
              <a:solidFill>
                <a:schemeClr val="tx1"/>
              </a:solidFill>
              <a:latin typeface="Calibri" panose="020F0502020204030204" pitchFamily="34" charset="0"/>
              <a:ea typeface="+mn-ea"/>
              <a:cs typeface="+mn-cs"/>
            </a:endParaRPr>
          </a:p>
          <a:p>
            <a:r>
              <a:rPr lang="en-US" sz="1000" b="1" kern="1200" dirty="0">
                <a:solidFill>
                  <a:schemeClr val="tx1"/>
                </a:solidFill>
                <a:latin typeface="Calibri" panose="020F0502020204030204" pitchFamily="34" charset="0"/>
                <a:ea typeface="+mn-ea"/>
                <a:cs typeface="+mn-cs"/>
              </a:rPr>
              <a:t>Amazon Kinesis Video Streams </a:t>
            </a:r>
            <a:r>
              <a:rPr lang="en-US" sz="1000" b="0" kern="1200" dirty="0">
                <a:solidFill>
                  <a:schemeClr val="tx1"/>
                </a:solidFill>
                <a:latin typeface="Calibri" panose="020F0502020204030204" pitchFamily="34" charset="0"/>
                <a:ea typeface="+mn-ea"/>
                <a:cs typeface="+mn-cs"/>
              </a:rPr>
              <a:t>is a fully managed AWS service that you can use to capture, process, and store video streams for analytics and machine learning.</a:t>
            </a:r>
          </a:p>
          <a:p>
            <a:endParaRPr lang="en-US" sz="1000" b="0" kern="1200" dirty="0">
              <a:solidFill>
                <a:schemeClr val="tx1"/>
              </a:solidFill>
              <a:latin typeface="Calibri" panose="020F0502020204030204" pitchFamily="34" charset="0"/>
              <a:ea typeface="+mn-ea"/>
              <a:cs typeface="+mn-cs"/>
            </a:endParaRPr>
          </a:p>
          <a:p>
            <a:r>
              <a:rPr lang="en-US" sz="1000" b="0" kern="1200" dirty="0">
                <a:solidFill>
                  <a:schemeClr val="tx1"/>
                </a:solidFill>
                <a:latin typeface="Calibri" panose="020F0502020204030204" pitchFamily="34" charset="0"/>
                <a:ea typeface="+mn-ea"/>
                <a:cs typeface="+mn-cs"/>
              </a:rPr>
              <a:t>You can use </a:t>
            </a:r>
            <a:r>
              <a:rPr lang="en-US" sz="1000" b="1" kern="1200" dirty="0">
                <a:solidFill>
                  <a:schemeClr val="tx1"/>
                </a:solidFill>
                <a:latin typeface="Calibri" panose="020F0502020204030204" pitchFamily="34" charset="0"/>
                <a:ea typeface="+mn-ea"/>
                <a:cs typeface="+mn-cs"/>
              </a:rPr>
              <a:t>Amazon Kinesis Data Streams </a:t>
            </a:r>
            <a:r>
              <a:rPr lang="en-US" sz="1000" b="0" kern="1200" dirty="0">
                <a:solidFill>
                  <a:schemeClr val="tx1"/>
                </a:solidFill>
                <a:latin typeface="Calibri" panose="020F0502020204030204" pitchFamily="34" charset="0"/>
                <a:ea typeface="+mn-ea"/>
                <a:cs typeface="+mn-cs"/>
              </a:rPr>
              <a:t>to collect and process large streams of data records in real time. With Amazon Kinesis Data Streams, you can build custom applications that analyze data streams by using popular stream-processing frameworks.</a:t>
            </a:r>
          </a:p>
          <a:p>
            <a:endParaRPr lang="en-US" sz="1000" b="0" kern="1200" dirty="0">
              <a:solidFill>
                <a:schemeClr val="tx1"/>
              </a:solidFill>
              <a:latin typeface="Calibri" panose="020F0502020204030204" pitchFamily="34" charset="0"/>
              <a:ea typeface="+mn-ea"/>
              <a:cs typeface="+mn-cs"/>
            </a:endParaRPr>
          </a:p>
          <a:p>
            <a:r>
              <a:rPr lang="en-US" sz="1000" b="0" kern="1200" dirty="0">
                <a:solidFill>
                  <a:schemeClr val="tx1"/>
                </a:solidFill>
                <a:latin typeface="Calibri" panose="020F0502020204030204" pitchFamily="34" charset="0"/>
                <a:ea typeface="+mn-ea"/>
                <a:cs typeface="+mn-cs"/>
              </a:rPr>
              <a:t>Amazon </a:t>
            </a:r>
            <a:r>
              <a:rPr lang="en-US" sz="1000" b="1" kern="1200" dirty="0">
                <a:solidFill>
                  <a:schemeClr val="tx1"/>
                </a:solidFill>
                <a:latin typeface="Calibri" panose="020F0502020204030204" pitchFamily="34" charset="0"/>
                <a:ea typeface="+mn-ea"/>
                <a:cs typeface="+mn-cs"/>
              </a:rPr>
              <a:t>Kinesis Data Firehose </a:t>
            </a:r>
            <a:r>
              <a:rPr lang="en-US" sz="1000" b="0" kern="1200" dirty="0">
                <a:solidFill>
                  <a:schemeClr val="tx1"/>
                </a:solidFill>
                <a:latin typeface="Calibri" panose="020F0502020204030204" pitchFamily="34" charset="0"/>
                <a:ea typeface="+mn-ea"/>
                <a:cs typeface="+mn-cs"/>
              </a:rPr>
              <a:t>is a fully managed service for loading data streams into AWS data stores. Amazon Kinesis Data Firehouse delivers real-time streaming data to destinations such as Amazon S3; Amazon Redshift; Amazon </a:t>
            </a:r>
            <a:r>
              <a:rPr lang="en-US" sz="1000" b="0" kern="1200" dirty="0" err="1">
                <a:solidFill>
                  <a:schemeClr val="tx1"/>
                </a:solidFill>
                <a:latin typeface="Calibri" panose="020F0502020204030204" pitchFamily="34" charset="0"/>
                <a:ea typeface="+mn-ea"/>
                <a:cs typeface="+mn-cs"/>
              </a:rPr>
              <a:t>Elasticsearch</a:t>
            </a:r>
            <a:r>
              <a:rPr lang="en-US" sz="1000" b="0" kern="1200" dirty="0">
                <a:solidFill>
                  <a:schemeClr val="tx1"/>
                </a:solidFill>
                <a:latin typeface="Calibri" panose="020F0502020204030204" pitchFamily="34" charset="0"/>
                <a:ea typeface="+mn-ea"/>
                <a:cs typeface="+mn-cs"/>
              </a:rPr>
              <a:t> Service, or Amazon ES; and </a:t>
            </a:r>
            <a:r>
              <a:rPr lang="en-US" sz="1000" b="0" kern="1200" dirty="0" err="1">
                <a:solidFill>
                  <a:schemeClr val="tx1"/>
                </a:solidFill>
                <a:latin typeface="Calibri" panose="020F0502020204030204" pitchFamily="34" charset="0"/>
                <a:ea typeface="+mn-ea"/>
                <a:cs typeface="+mn-cs"/>
              </a:rPr>
              <a:t>Splunk</a:t>
            </a:r>
            <a:r>
              <a:rPr lang="en-US" sz="1000" b="0" kern="1200" dirty="0">
                <a:solidFill>
                  <a:schemeClr val="tx1"/>
                </a:solidFill>
                <a:latin typeface="Calibri" panose="020F0502020204030204" pitchFamily="34" charset="0"/>
                <a:ea typeface="+mn-ea"/>
                <a:cs typeface="+mn-cs"/>
              </a:rPr>
              <a:t>. </a:t>
            </a:r>
          </a:p>
          <a:p>
            <a:endParaRPr lang="en-US" sz="1000" b="0" kern="1200" dirty="0">
              <a:solidFill>
                <a:schemeClr val="tx1"/>
              </a:solidFill>
              <a:latin typeface="Calibri" panose="020F0502020204030204" pitchFamily="34" charset="0"/>
              <a:ea typeface="+mn-ea"/>
              <a:cs typeface="+mn-cs"/>
            </a:endParaRPr>
          </a:p>
          <a:p>
            <a:r>
              <a:rPr lang="en-US" sz="1000" b="0" kern="1200" dirty="0">
                <a:solidFill>
                  <a:schemeClr val="tx1"/>
                </a:solidFill>
                <a:latin typeface="Calibri" panose="020F0502020204030204" pitchFamily="34" charset="0"/>
                <a:ea typeface="+mn-ea"/>
                <a:cs typeface="+mn-cs"/>
              </a:rPr>
              <a:t>With </a:t>
            </a:r>
            <a:r>
              <a:rPr lang="en-US" sz="1000" b="1" kern="1200" dirty="0">
                <a:solidFill>
                  <a:schemeClr val="tx1"/>
                </a:solidFill>
                <a:latin typeface="Calibri" panose="020F0502020204030204" pitchFamily="34" charset="0"/>
                <a:ea typeface="+mn-ea"/>
                <a:cs typeface="+mn-cs"/>
              </a:rPr>
              <a:t>Amazon Kinesis Data Analytics</a:t>
            </a:r>
            <a:r>
              <a:rPr lang="en-US" sz="1000" b="0" kern="1200" dirty="0">
                <a:solidFill>
                  <a:schemeClr val="tx1"/>
                </a:solidFill>
                <a:latin typeface="Calibri" panose="020F0502020204030204" pitchFamily="34" charset="0"/>
                <a:ea typeface="+mn-ea"/>
                <a:cs typeface="+mn-cs"/>
              </a:rPr>
              <a:t>, you can process and analyze streaming data by using standard SQL. The service enables you to quickly author and run powerful SQL code against streaming sources to perform time series analytics, feed real-time dashboards, and create real-time metrics.</a:t>
            </a:r>
          </a:p>
          <a:p>
            <a:endParaRPr lang="en-US" sz="1200" b="0" kern="1200" dirty="0">
              <a:solidFill>
                <a:schemeClr val="tx1"/>
              </a:solidFill>
              <a:latin typeface="+mn-lt"/>
              <a:ea typeface="+mn-ea"/>
              <a:cs typeface="+mn-cs"/>
            </a:endParaRPr>
          </a:p>
        </p:txBody>
      </p:sp>
    </p:spTree>
    <p:extLst>
      <p:ext uri="{BB962C8B-B14F-4D97-AF65-F5344CB8AC3E}">
        <p14:creationId xmlns:p14="http://schemas.microsoft.com/office/powerpoint/2010/main" val="334601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Let’s review the key benefits of Amazon Kinesis Data Streams. </a:t>
            </a:r>
          </a:p>
          <a:p>
            <a:endParaRPr lang="en-US" sz="1000" b="0" dirty="0">
              <a:latin typeface="Calibri" panose="020F0502020204030204" pitchFamily="34" charset="0"/>
            </a:endParaRPr>
          </a:p>
          <a:p>
            <a:r>
              <a:rPr lang="en-US" sz="1000" b="0" dirty="0">
                <a:latin typeface="Calibri" panose="020F0502020204030204" pitchFamily="34" charset="0"/>
              </a:rPr>
              <a:t>Amazon Kinesis Streams offers near-real-time performance, which allows you to perform continual processing on streaming big data. The processing latencies are reduced to a few seconds, compared with the minutes or hours that are associated with batch processing.  </a:t>
            </a:r>
          </a:p>
          <a:p>
            <a:endParaRPr lang="en-US" sz="1000" b="0" dirty="0">
              <a:latin typeface="Calibri" panose="020F0502020204030204" pitchFamily="34" charset="0"/>
            </a:endParaRPr>
          </a:p>
          <a:p>
            <a:r>
              <a:rPr lang="en-US" sz="1000" b="0" dirty="0">
                <a:latin typeface="Calibri" panose="020F0502020204030204" pitchFamily="34" charset="0"/>
              </a:rPr>
              <a:t>Client libraries enable developers to design, build, and operate applications that use near-real-time streaming data processing.</a:t>
            </a:r>
          </a:p>
          <a:p>
            <a:endParaRPr lang="en-US" sz="1000" b="0" dirty="0">
              <a:latin typeface="Calibri" panose="020F0502020204030204" pitchFamily="34" charset="0"/>
            </a:endParaRPr>
          </a:p>
          <a:p>
            <a:r>
              <a:rPr lang="en-US" sz="1000" b="0" dirty="0">
                <a:latin typeface="Calibri" panose="020F0502020204030204" pitchFamily="34" charset="0"/>
              </a:rPr>
              <a:t>Amazon Kinesis Streams has high throughput that is also elastic. You can seamlessly scale to match the throughput rate and volume of your data. You can scale up to gigabytes per second. Amazon Kinesis Streams can scale in or out based on your operational or business needs. </a:t>
            </a:r>
          </a:p>
          <a:p>
            <a:endParaRPr lang="en-US" sz="1000" b="0" dirty="0">
              <a:latin typeface="Calibri" panose="020F0502020204030204" pitchFamily="34" charset="0"/>
            </a:endParaRPr>
          </a:p>
          <a:p>
            <a:r>
              <a:rPr lang="en-US" sz="1000" b="0" dirty="0">
                <a:latin typeface="Calibri" panose="020F0502020204030204" pitchFamily="34" charset="0"/>
              </a:rPr>
              <a:t>Amazon Kinesis Streams is also cost-efficient for workloads of any scale. You can get started by provisioning a small stream, and pay low hourly rates only for what you use.</a:t>
            </a:r>
          </a:p>
        </p:txBody>
      </p:sp>
    </p:spTree>
    <p:extLst>
      <p:ext uri="{BB962C8B-B14F-4D97-AF65-F5344CB8AC3E}">
        <p14:creationId xmlns:p14="http://schemas.microsoft.com/office/powerpoint/2010/main" val="2505908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view an example of an application for Twitter trend analysis. The planned functionality for the twitter-trends.com website is to display the top 10 current trends on Twitter. On AWS, you might begin by creating a basic AWS Elastic Beanstalk website.</a:t>
            </a:r>
          </a:p>
          <a:p>
            <a:endParaRPr lang="en-US" sz="1000" dirty="0">
              <a:latin typeface="Calibri" panose="020F0502020204030204" pitchFamily="34" charset="0"/>
            </a:endParaRPr>
          </a:p>
          <a:p>
            <a:r>
              <a:rPr lang="en-US" sz="1000" dirty="0">
                <a:latin typeface="Calibri" panose="020F0502020204030204" pitchFamily="34" charset="0"/>
              </a:rPr>
              <a:t>Unfortunately, the Twitter firehose feed is quickly becoming too big to process on a single machine. You will need to divide up the work so that it can be done in parallel on multiple machines. The workload must then be combined into an output that can be vended by the Elastic Beanstalk web server. </a:t>
            </a:r>
          </a:p>
          <a:p>
            <a:endParaRPr lang="en-US" sz="1000" dirty="0">
              <a:latin typeface="Calibri" panose="020F0502020204030204" pitchFamily="34" charset="0"/>
            </a:endParaRPr>
          </a:p>
          <a:p>
            <a:r>
              <a:rPr lang="en-US" sz="1000" dirty="0">
                <a:latin typeface="Calibri" panose="020F0502020204030204" pitchFamily="34" charset="0"/>
              </a:rPr>
              <a:t>In this case, you could compute a local top-10 value for all the tweets coming into each processing instance, and then combine all top-10 lists into a global top-10 list in the web server. The problem is that, without some sorting or grouping function, each processing instance will receive a random selection of tweets. This situation makes it impossible for any one instance to know how many tweets are occurring for any specific topic. </a:t>
            </a:r>
          </a:p>
        </p:txBody>
      </p:sp>
    </p:spTree>
    <p:extLst>
      <p:ext uri="{BB962C8B-B14F-4D97-AF65-F5344CB8AC3E}">
        <p14:creationId xmlns:p14="http://schemas.microsoft.com/office/powerpoint/2010/main" val="2364182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You can solve this problem by applying a technique from the </a:t>
            </a:r>
            <a:r>
              <a:rPr lang="en-US" sz="1000" dirty="0" err="1">
                <a:latin typeface="Calibri" panose="020F0502020204030204" pitchFamily="34" charset="0"/>
              </a:rPr>
              <a:t>MapReduce</a:t>
            </a:r>
            <a:r>
              <a:rPr lang="en-US" sz="1000" dirty="0">
                <a:latin typeface="Calibri" panose="020F0502020204030204" pitchFamily="34" charset="0"/>
              </a:rPr>
              <a:t> world. If you are computing the top 10 tweeted topics for a standalone batch of tweets, you can treat the topic of each tweet as a partition key (for example, #</a:t>
            </a:r>
            <a:r>
              <a:rPr lang="en-US" sz="1000" dirty="0" err="1">
                <a:latin typeface="Calibri" panose="020F0502020204030204" pitchFamily="34" charset="0"/>
              </a:rPr>
              <a:t>WorldCup</a:t>
            </a:r>
            <a:r>
              <a:rPr lang="en-US" sz="1000" dirty="0">
                <a:latin typeface="Calibri" panose="020F0502020204030204" pitchFamily="34" charset="0"/>
              </a:rPr>
              <a:t>). Each map task would take in a fraction of all tweets, group them by topic, and send the count for each topic to the appropriate reduce task that is responsible for that topic.</a:t>
            </a:r>
          </a:p>
          <a:p>
            <a:endParaRPr lang="en-US" sz="1000" dirty="0">
              <a:latin typeface="Calibri" panose="020F0502020204030204" pitchFamily="34" charset="0"/>
            </a:endParaRPr>
          </a:p>
          <a:p>
            <a:r>
              <a:rPr lang="en-US" sz="1000" dirty="0">
                <a:latin typeface="Calibri" panose="020F0502020204030204" pitchFamily="34" charset="0"/>
              </a:rPr>
              <a:t>You can do something equivalent by introducing an intermediate stage that takes in the stream of tweets and orders them by topic. Each processing box would then pull only the tweets for the set of topics that it is responsible for. This would enable each box to be an authoritative counter of tweets for some subset of all currently active tweet topics. This process is essentially the streaming equivalent of the </a:t>
            </a:r>
            <a:r>
              <a:rPr lang="en-US" sz="1000" dirty="0" err="1">
                <a:latin typeface="Calibri" panose="020F0502020204030204" pitchFamily="34" charset="0"/>
              </a:rPr>
              <a:t>MapReduce</a:t>
            </a:r>
            <a:r>
              <a:rPr lang="en-US" sz="1000" dirty="0">
                <a:latin typeface="Calibri" panose="020F0502020204030204" pitchFamily="34" charset="0"/>
              </a:rPr>
              <a:t> processing paradigm.</a:t>
            </a:r>
          </a:p>
        </p:txBody>
      </p:sp>
    </p:spTree>
    <p:extLst>
      <p:ext uri="{BB962C8B-B14F-4D97-AF65-F5344CB8AC3E}">
        <p14:creationId xmlns:p14="http://schemas.microsoft.com/office/powerpoint/2010/main" val="1521961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dirty="0">
                <a:latin typeface="Calibri" panose="020F0502020204030204" pitchFamily="34" charset="0"/>
              </a:rPr>
              <a:t>In this example: </a:t>
            </a:r>
          </a:p>
          <a:p>
            <a:pPr marL="0" lv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Every order that Amazon.com receives is pushed to Amazon Kinesis.  </a:t>
            </a:r>
          </a:p>
          <a:p>
            <a:pPr marL="0" lv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If the order is linked to an Associate program—that is, it’s a qualified order—that order information is stored in an Amazon S3 bucket. Because the qualified order is mapped to a specific Amazon associate, the information can be stored in Amazon </a:t>
            </a:r>
            <a:r>
              <a:rPr lang="en-US" sz="1000" dirty="0" err="1">
                <a:latin typeface="Calibri" panose="020F0502020204030204" pitchFamily="34" charset="0"/>
              </a:rPr>
              <a:t>DynamoDB</a:t>
            </a:r>
            <a:r>
              <a:rPr lang="en-US" sz="1000" dirty="0">
                <a:latin typeface="Calibri" panose="020F0502020204030204" pitchFamily="34" charset="0"/>
              </a:rPr>
              <a:t>. The associate can log into a web application to see how many people came to their website and purchased a product at Amazon.com. </a:t>
            </a:r>
          </a:p>
          <a:p>
            <a:pPr marL="0" lv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Amazon EMR cluster retrieves the qualified order information from the Amazon S3 bucket, and then the monthly total is stored in Amazon Redshift. A business intelligence application can then run some analysis on the information. </a:t>
            </a:r>
          </a:p>
          <a:p>
            <a:pPr marL="0" lv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 payment service then pulls the report, and sends payment checks to the associates every month.</a:t>
            </a:r>
          </a:p>
        </p:txBody>
      </p:sp>
    </p:spTree>
    <p:extLst>
      <p:ext uri="{BB962C8B-B14F-4D97-AF65-F5344CB8AC3E}">
        <p14:creationId xmlns:p14="http://schemas.microsoft.com/office/powerpoint/2010/main" val="890377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we will discuss an example of sensor network data ingestion and processing that is focused on an outbreak heat map for influenza, or the flu. </a:t>
            </a:r>
          </a:p>
        </p:txBody>
      </p:sp>
    </p:spTree>
    <p:extLst>
      <p:ext uri="{BB962C8B-B14F-4D97-AF65-F5344CB8AC3E}">
        <p14:creationId xmlns:p14="http://schemas.microsoft.com/office/powerpoint/2010/main" val="3639096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this scenario, the Government Health Organization wants to understand a flu outbreak that is happening around the world. Their mission is to understand the state of public health by collecting data, and using the data to generate heat maps. </a:t>
            </a:r>
          </a:p>
        </p:txBody>
      </p:sp>
    </p:spTree>
    <p:extLst>
      <p:ext uri="{BB962C8B-B14F-4D97-AF65-F5344CB8AC3E}">
        <p14:creationId xmlns:p14="http://schemas.microsoft.com/office/powerpoint/2010/main" val="3637184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This scenario is based on a real-world example. It is not rare to see a government organization that uses very basic technology. In this case, all of the federal offices send the flu data to a central file transfer protocol—or FTP—server.</a:t>
            </a:r>
          </a:p>
          <a:p>
            <a:endParaRPr lang="en-US" sz="1000" dirty="0">
              <a:latin typeface="Calibri" panose="020F0502020204030204" pitchFamily="34" charset="0"/>
            </a:endParaRPr>
          </a:p>
          <a:p>
            <a:r>
              <a:rPr lang="en-US" sz="1000" dirty="0">
                <a:latin typeface="Calibri" panose="020F0502020204030204" pitchFamily="34" charset="0"/>
              </a:rPr>
              <a:t>This solution does not scale, and the FTP server can become a single point of failure. Because of the nature of file systems, this solution does not generate a near-real-time heat map for flu cases.</a:t>
            </a:r>
          </a:p>
          <a:p>
            <a:endParaRPr lang="en-US" sz="1000" dirty="0">
              <a:latin typeface="Calibri" panose="020F0502020204030204" pitchFamily="34" charset="0"/>
            </a:endParaRPr>
          </a:p>
          <a:p>
            <a:r>
              <a:rPr lang="en-US" sz="1000" dirty="0">
                <a:latin typeface="Calibri" panose="020F0502020204030204" pitchFamily="34" charset="0"/>
              </a:rPr>
              <a:t>Could you use Amazon Kinesis? The issue with Amazon Kinesis is that its payload size is limited. The data that comes from global offices probably exceeds the allowed payload size for Amazon Kinesis.</a:t>
            </a:r>
          </a:p>
        </p:txBody>
      </p:sp>
    </p:spTree>
    <p:extLst>
      <p:ext uri="{BB962C8B-B14F-4D97-AF65-F5344CB8AC3E}">
        <p14:creationId xmlns:p14="http://schemas.microsoft.com/office/powerpoint/2010/main" val="1896180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Upon completing this module, you will understand high-availability design patterns, and review various scenarios with examples of sample architectures. </a:t>
            </a: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789094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u="none" dirty="0">
                <a:latin typeface="Calibri" panose="020F0502020204030204" pitchFamily="34" charset="0"/>
              </a:rPr>
              <a:t>What are your concerns with this example? </a:t>
            </a:r>
          </a:p>
          <a:p>
            <a:endParaRPr lang="en-US" sz="1000" u="none" dirty="0">
              <a:latin typeface="Calibri" panose="020F0502020204030204" pitchFamily="34" charset="0"/>
            </a:endParaRPr>
          </a:p>
          <a:p>
            <a:r>
              <a:rPr lang="en-US" sz="1000" u="none" dirty="0">
                <a:latin typeface="Calibri" panose="020F0502020204030204" pitchFamily="34" charset="0"/>
              </a:rPr>
              <a:t>One concern is that Amazon </a:t>
            </a:r>
            <a:r>
              <a:rPr lang="en-US" sz="1000" u="none" dirty="0" err="1">
                <a:latin typeface="Calibri" panose="020F0502020204030204" pitchFamily="34" charset="0"/>
              </a:rPr>
              <a:t>CloudFront</a:t>
            </a:r>
            <a:r>
              <a:rPr lang="en-US" sz="1000" u="none" dirty="0">
                <a:latin typeface="Calibri" panose="020F0502020204030204" pitchFamily="34" charset="0"/>
              </a:rPr>
              <a:t> is compatible with this use case, but it does not cache the following operations:</a:t>
            </a:r>
          </a:p>
          <a:p>
            <a:r>
              <a:rPr lang="en-US" sz="1000" u="none" dirty="0">
                <a:latin typeface="Calibri" panose="020F0502020204030204" pitchFamily="34" charset="0"/>
              </a:rPr>
              <a:t>•</a:t>
            </a:r>
            <a:r>
              <a:rPr lang="en-US" sz="1000" u="none" baseline="0" dirty="0">
                <a:latin typeface="Calibri" panose="020F0502020204030204" pitchFamily="34" charset="0"/>
              </a:rPr>
              <a:t>  </a:t>
            </a:r>
            <a:r>
              <a:rPr lang="en-US" sz="1000" u="none" dirty="0">
                <a:latin typeface="Calibri" panose="020F0502020204030204" pitchFamily="34" charset="0"/>
              </a:rPr>
              <a:t>POST</a:t>
            </a:r>
          </a:p>
          <a:p>
            <a:r>
              <a:rPr lang="en-US" sz="1000" u="none" dirty="0">
                <a:latin typeface="Calibri" panose="020F0502020204030204" pitchFamily="34" charset="0"/>
              </a:rPr>
              <a:t>•</a:t>
            </a:r>
            <a:r>
              <a:rPr lang="en-US" sz="1000" u="none" baseline="0" dirty="0">
                <a:latin typeface="Calibri" panose="020F0502020204030204" pitchFamily="34" charset="0"/>
              </a:rPr>
              <a:t>  </a:t>
            </a:r>
            <a:r>
              <a:rPr lang="en-US" sz="1000" u="none" dirty="0">
                <a:latin typeface="Calibri" panose="020F0502020204030204" pitchFamily="34" charset="0"/>
              </a:rPr>
              <a:t>PUT</a:t>
            </a:r>
          </a:p>
          <a:p>
            <a:r>
              <a:rPr lang="en-US" sz="1000" u="none" dirty="0">
                <a:latin typeface="Calibri" panose="020F0502020204030204" pitchFamily="34" charset="0"/>
              </a:rPr>
              <a:t>•</a:t>
            </a:r>
            <a:r>
              <a:rPr lang="en-US" sz="1000" u="none" baseline="0" dirty="0">
                <a:latin typeface="Calibri" panose="020F0502020204030204" pitchFamily="34" charset="0"/>
              </a:rPr>
              <a:t>  </a:t>
            </a:r>
            <a:r>
              <a:rPr lang="en-US" sz="1000" u="none" dirty="0">
                <a:latin typeface="Calibri" panose="020F0502020204030204" pitchFamily="34" charset="0"/>
              </a:rPr>
              <a:t>PATCH</a:t>
            </a:r>
          </a:p>
          <a:p>
            <a:r>
              <a:rPr lang="en-US" sz="1000" u="none" dirty="0">
                <a:latin typeface="Calibri" panose="020F0502020204030204" pitchFamily="34" charset="0"/>
              </a:rPr>
              <a:t>•</a:t>
            </a:r>
            <a:r>
              <a:rPr lang="en-US" sz="1000" u="none" baseline="0" dirty="0">
                <a:latin typeface="Calibri" panose="020F0502020204030204" pitchFamily="34" charset="0"/>
              </a:rPr>
              <a:t>  </a:t>
            </a:r>
            <a:r>
              <a:rPr lang="en-US" sz="1000" u="none" dirty="0">
                <a:latin typeface="Calibri" panose="020F0502020204030204" pitchFamily="34" charset="0"/>
              </a:rPr>
              <a:t>DELETE</a:t>
            </a:r>
          </a:p>
          <a:p>
            <a:r>
              <a:rPr lang="en-US" sz="1000" u="none" dirty="0">
                <a:latin typeface="Calibri" panose="020F0502020204030204" pitchFamily="34" charset="0"/>
              </a:rPr>
              <a:t>•</a:t>
            </a:r>
            <a:r>
              <a:rPr lang="en-US" sz="1000" u="none" baseline="0" dirty="0">
                <a:latin typeface="Calibri" panose="020F0502020204030204" pitchFamily="34" charset="0"/>
              </a:rPr>
              <a:t>  </a:t>
            </a:r>
            <a:r>
              <a:rPr lang="en-US" sz="1000" u="none" dirty="0">
                <a:latin typeface="Calibri" panose="020F0502020204030204" pitchFamily="34" charset="0"/>
              </a:rPr>
              <a:t>Or OPTIONS</a:t>
            </a:r>
          </a:p>
        </p:txBody>
      </p:sp>
    </p:spTree>
    <p:extLst>
      <p:ext uri="{BB962C8B-B14F-4D97-AF65-F5344CB8AC3E}">
        <p14:creationId xmlns:p14="http://schemas.microsoft.com/office/powerpoint/2010/main" val="3409610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this case, the payload on each report is not very large. Kinesis provides the speed that you want for processing the data.</a:t>
            </a:r>
          </a:p>
        </p:txBody>
      </p:sp>
    </p:spTree>
    <p:extLst>
      <p:ext uri="{BB962C8B-B14F-4D97-AF65-F5344CB8AC3E}">
        <p14:creationId xmlns:p14="http://schemas.microsoft.com/office/powerpoint/2010/main" val="389797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let’s review an example of an application backend for mobile gaming. </a:t>
            </a:r>
          </a:p>
        </p:txBody>
      </p:sp>
    </p:spTree>
    <p:extLst>
      <p:ext uri="{BB962C8B-B14F-4D97-AF65-F5344CB8AC3E}">
        <p14:creationId xmlns:p14="http://schemas.microsoft.com/office/powerpoint/2010/main" val="2270770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Mobile app revenue is projected to grow continuously.</a:t>
            </a:r>
          </a:p>
          <a:p>
            <a:endParaRPr lang="en-US" sz="1000" dirty="0">
              <a:latin typeface="Calibri" panose="020F0502020204030204" pitchFamily="34" charset="0"/>
            </a:endParaRPr>
          </a:p>
          <a:p>
            <a:r>
              <a:rPr lang="en-US" sz="1000" dirty="0">
                <a:latin typeface="Calibri" panose="020F0502020204030204" pitchFamily="34" charset="0"/>
              </a:rPr>
              <a:t>Mobile backend technologies include: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HTTP-based technologies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External social application programming interfaces, or APIs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Save state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Databases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Static data stores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Mobile push</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analytics</a:t>
            </a:r>
          </a:p>
          <a:p>
            <a:endParaRPr lang="en-US" sz="1000" dirty="0">
              <a:latin typeface="Calibri" panose="020F0502020204030204" pitchFamily="34" charset="0"/>
            </a:endParaRPr>
          </a:p>
          <a:p>
            <a:r>
              <a:rPr lang="en-US" sz="1000" dirty="0">
                <a:latin typeface="Calibri" panose="020F0502020204030204" pitchFamily="34" charset="0"/>
              </a:rPr>
              <a:t>A few mobile gaming customers that use AWS include: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Supercell, which offers Hay Day and Clash of Clans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err="1">
                <a:latin typeface="Calibri" panose="020F0502020204030204" pitchFamily="34" charset="0"/>
              </a:rPr>
              <a:t>Halfbrick</a:t>
            </a:r>
            <a:r>
              <a:rPr lang="en-US" sz="1000" dirty="0">
                <a:latin typeface="Calibri" panose="020F0502020204030204" pitchFamily="34" charset="0"/>
              </a:rPr>
              <a:t>, which offers Fruit Ninja</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err="1">
                <a:latin typeface="Calibri" panose="020F0502020204030204" pitchFamily="34" charset="0"/>
              </a:rPr>
              <a:t>Wooga</a:t>
            </a:r>
            <a:r>
              <a:rPr lang="en-US" sz="1000" dirty="0">
                <a:latin typeface="Calibri" panose="020F0502020204030204" pitchFamily="34" charset="0"/>
              </a:rPr>
              <a:t>, which offers Diamond Dash and Pocket Village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err="1">
                <a:latin typeface="Calibri" panose="020F0502020204030204" pitchFamily="34" charset="0"/>
              </a:rPr>
              <a:t>Ubisoft</a:t>
            </a:r>
            <a:r>
              <a:rPr lang="en-US" sz="1000" dirty="0">
                <a:latin typeface="Calibri" panose="020F0502020204030204" pitchFamily="34" charset="0"/>
              </a:rPr>
              <a:t>, which used AWS to launch 10 social games in 18 months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SEGA, which migrated forums and some game servers to AWS and reported a 50% savings in server costs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err="1">
                <a:latin typeface="Calibri" panose="020F0502020204030204" pitchFamily="34" charset="0"/>
              </a:rPr>
              <a:t>FunPlus</a:t>
            </a:r>
            <a:r>
              <a:rPr lang="en-US" sz="1000" dirty="0">
                <a:latin typeface="Calibri" panose="020F0502020204030204" pitchFamily="34" charset="0"/>
              </a:rPr>
              <a:t> Game, a successful Facebook game company that began without physical servers but quickly moved to AWS to gain agility and reduce costs</a:t>
            </a:r>
          </a:p>
        </p:txBody>
      </p:sp>
    </p:spTree>
    <p:extLst>
      <p:ext uri="{BB962C8B-B14F-4D97-AF65-F5344CB8AC3E}">
        <p14:creationId xmlns:p14="http://schemas.microsoft.com/office/powerpoint/2010/main" val="3545889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486400" cy="4719577"/>
          </a:xfrm>
        </p:spPr>
        <p:txBody>
          <a:bodyPr/>
          <a:lstStyle/>
          <a:p>
            <a:r>
              <a:rPr lang="en-US" sz="1000" dirty="0">
                <a:latin typeface="Calibri" panose="020F0502020204030204" pitchFamily="34" charset="0"/>
              </a:rPr>
              <a:t>Mobile game </a:t>
            </a:r>
            <a:r>
              <a:rPr lang="en-US" sz="1000" dirty="0" err="1">
                <a:latin typeface="Calibri" panose="020F0502020204030204" pitchFamily="34" charset="0"/>
              </a:rPr>
              <a:t>backends</a:t>
            </a:r>
            <a:r>
              <a:rPr lang="en-US" sz="1000" dirty="0">
                <a:latin typeface="Calibri" panose="020F0502020204030204" pitchFamily="34" charset="0"/>
              </a:rPr>
              <a:t> are becoming more and more like the </a:t>
            </a:r>
            <a:r>
              <a:rPr lang="en-US" sz="1000" dirty="0" err="1">
                <a:latin typeface="Calibri" panose="020F0502020204030204" pitchFamily="34" charset="0"/>
              </a:rPr>
              <a:t>backends</a:t>
            </a:r>
            <a:r>
              <a:rPr lang="en-US" sz="1000" dirty="0">
                <a:latin typeface="Calibri" panose="020F0502020204030204" pitchFamily="34" charset="0"/>
              </a:rPr>
              <a:t> of web applications. For example, gaming </a:t>
            </a:r>
            <a:r>
              <a:rPr lang="en-US" sz="1000" dirty="0" err="1">
                <a:latin typeface="Calibri" panose="020F0502020204030204" pitchFamily="34" charset="0"/>
              </a:rPr>
              <a:t>backends</a:t>
            </a:r>
            <a:r>
              <a:rPr lang="en-US" sz="1000" dirty="0">
                <a:latin typeface="Calibri" panose="020F0502020204030204" pitchFamily="34" charset="0"/>
              </a:rPr>
              <a:t> use: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APIs to provide data and functionality</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GET requests to retrieve data about friends and leaderboards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Hypertext Transfer Protocol—or HTTP—and JSON</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Multiplayer servers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Binary assets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game analytics</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607988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45068" y="4455640"/>
            <a:ext cx="5644157" cy="4553449"/>
          </a:xfrm>
        </p:spPr>
        <p:txBody>
          <a:bodyPr/>
          <a:lstStyle/>
          <a:p>
            <a:r>
              <a:rPr lang="en-US" sz="1000" dirty="0">
                <a:latin typeface="Calibri" panose="020F0502020204030204" pitchFamily="34" charset="0"/>
              </a:rPr>
              <a:t>What information can help improve your game? </a:t>
            </a:r>
          </a:p>
          <a:p>
            <a:endParaRPr lang="en-US" sz="1000" dirty="0">
              <a:latin typeface="Calibri" panose="020F0502020204030204" pitchFamily="34" charset="0"/>
            </a:endParaRPr>
          </a:p>
          <a:p>
            <a:r>
              <a:rPr lang="en-US" sz="1000" dirty="0">
                <a:latin typeface="Calibri" panose="020F0502020204030204" pitchFamily="34" charset="0"/>
              </a:rPr>
              <a:t>Let’s review some examples of how to use data analysis to gain insights from sentiment analysis and player behavior. </a:t>
            </a:r>
          </a:p>
          <a:p>
            <a:endParaRPr lang="en-US" sz="1000" dirty="0">
              <a:latin typeface="Calibri" panose="020F0502020204030204" pitchFamily="34" charset="0"/>
            </a:endParaRPr>
          </a:p>
          <a:p>
            <a:r>
              <a:rPr lang="en-US" sz="1000" dirty="0">
                <a:latin typeface="Calibri" panose="020F0502020204030204" pitchFamily="34" charset="0"/>
              </a:rPr>
              <a:t>To get insight into how your application is perceived, it can be helpful to collect data about the behaviors of your users. This means ingesting and processing streams of data as your application is being used, and then performing analysis on that data to gain insights from it. </a:t>
            </a:r>
          </a:p>
          <a:p>
            <a:endParaRPr lang="en-US" sz="1000" dirty="0">
              <a:latin typeface="Calibri" panose="020F0502020204030204" pitchFamily="34" charset="0"/>
            </a:endParaRPr>
          </a:p>
          <a:p>
            <a:r>
              <a:rPr lang="en-US" sz="1000" dirty="0">
                <a:latin typeface="Calibri" panose="020F0502020204030204" pitchFamily="34" charset="0"/>
              </a:rPr>
              <a:t>For example, you might want to know if users are enjoying the game, if they are engaged, and whether they like or dislike new content. Understand why they’re stuck on a level, bored and have abandoned the game. </a:t>
            </a:r>
          </a:p>
          <a:p>
            <a:endParaRPr lang="en-US" sz="1000" dirty="0">
              <a:latin typeface="Calibri" panose="020F0502020204030204" pitchFamily="34" charset="0"/>
            </a:endParaRPr>
          </a:p>
          <a:p>
            <a:r>
              <a:rPr lang="en-US" sz="1000" dirty="0">
                <a:latin typeface="Calibri" panose="020F0502020204030204" pitchFamily="34" charset="0"/>
              </a:rPr>
              <a:t>You can analyze players’ behavior to include hours played per day or week, the number of sessions per day, their level progression, and whether they invite or refer friends. You could also analyze  the response to mobile push, and how much money your users spend per week. </a:t>
            </a:r>
          </a:p>
          <a:p>
            <a:endParaRPr lang="en-US" dirty="0"/>
          </a:p>
        </p:txBody>
      </p:sp>
    </p:spTree>
    <p:extLst>
      <p:ext uri="{BB962C8B-B14F-4D97-AF65-F5344CB8AC3E}">
        <p14:creationId xmlns:p14="http://schemas.microsoft.com/office/powerpoint/2010/main" val="31739970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Downloadable content is additional content for a video game that is distributed through the internet by the game’s official publisher or other third-party content producers. It can be of several types, ranging from aesthetic outfit changes to a new, extensive storyline that is similar to an expansion pack.</a:t>
            </a:r>
          </a:p>
          <a:p>
            <a:endParaRPr lang="en-US" sz="1000" dirty="0">
              <a:latin typeface="Calibri" panose="020F0502020204030204" pitchFamily="34" charset="0"/>
            </a:endParaRPr>
          </a:p>
          <a:p>
            <a:r>
              <a:rPr lang="en-US" sz="1000" dirty="0">
                <a:latin typeface="Calibri" panose="020F0502020204030204" pitchFamily="34" charset="0"/>
              </a:rPr>
              <a:t>Some examples of batch processing include: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What game modes do people like best?</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How many items people have downloaded?</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Where do most player characters die?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How many daily players are there on average?</a:t>
            </a:r>
          </a:p>
          <a:p>
            <a:endParaRPr lang="en-US" sz="1000" dirty="0">
              <a:latin typeface="Calibri" panose="020F0502020204030204" pitchFamily="34" charset="0"/>
            </a:endParaRPr>
          </a:p>
          <a:p>
            <a:r>
              <a:rPr lang="en-US" sz="1000" dirty="0">
                <a:latin typeface="Calibri" panose="020F0502020204030204" pitchFamily="34" charset="0"/>
              </a:rPr>
              <a:t>Examples of real-time processing include: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What game modes are people playing now?</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Are more or fewer people downloading content today?</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Are player characters dying in the same places, or different places?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How many people are playing today? Is there any variance in the number of players?</a:t>
            </a:r>
          </a:p>
          <a:p>
            <a:endParaRPr lang="en-US" sz="1000" dirty="0">
              <a:latin typeface="Calibri" panose="020F0502020204030204" pitchFamily="34" charset="0"/>
            </a:endParaRPr>
          </a:p>
          <a:p>
            <a:endParaRPr lang="en-US" sz="1000" dirty="0">
              <a:latin typeface="Calibri" panose="020F0502020204030204" pitchFamily="34" charset="0"/>
            </a:endParaRPr>
          </a:p>
          <a:p>
            <a:r>
              <a:rPr lang="en-US" sz="1000" dirty="0">
                <a:latin typeface="Calibri" panose="020F0502020204030204" pitchFamily="34" charset="0"/>
              </a:rPr>
              <a:t>Both types of analysis are valuable, but when you can quickly determine what your players love, you can make your game have more of the things that your players want.</a:t>
            </a:r>
          </a:p>
        </p:txBody>
      </p:sp>
    </p:spTree>
    <p:extLst>
      <p:ext uri="{BB962C8B-B14F-4D97-AF65-F5344CB8AC3E}">
        <p14:creationId xmlns:p14="http://schemas.microsoft.com/office/powerpoint/2010/main" val="2388846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799" y="4343400"/>
            <a:ext cx="5486401" cy="4522808"/>
          </a:xfrm>
        </p:spPr>
        <p:txBody>
          <a:bodyPr/>
          <a:lstStyle/>
          <a:p>
            <a:r>
              <a:rPr lang="en-US" sz="1000" b="0" dirty="0">
                <a:latin typeface="Calibri" panose="020F0502020204030204" pitchFamily="34" charset="0"/>
              </a:rPr>
              <a:t>This example</a:t>
            </a:r>
            <a:r>
              <a:rPr lang="en-US" sz="1000" b="0" baseline="0" dirty="0">
                <a:latin typeface="Calibri" panose="020F0502020204030204" pitchFamily="34" charset="0"/>
              </a:rPr>
              <a:t> </a:t>
            </a:r>
            <a:r>
              <a:rPr lang="en-US" sz="1000" b="0" dirty="0">
                <a:latin typeface="Calibri" panose="020F0502020204030204" pitchFamily="34" charset="0"/>
              </a:rPr>
              <a:t>shows a reference architecture. Let’s review some use cases for data analytics in gaming. </a:t>
            </a:r>
          </a:p>
          <a:p>
            <a:endParaRPr lang="en-US" sz="1000" b="0" dirty="0">
              <a:latin typeface="Calibri" panose="020F0502020204030204" pitchFamily="34" charset="0"/>
            </a:endParaRPr>
          </a:p>
          <a:p>
            <a:r>
              <a:rPr lang="en-US" sz="1000" b="0" dirty="0">
                <a:latin typeface="Calibri" panose="020F0502020204030204" pitchFamily="34" charset="0"/>
              </a:rPr>
              <a:t>Use cases for data analytics in gaming include: </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Tracking player performance to keep games balanced and fair.</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Tracking game performance metrics by geography or region for online games that have a global player base.</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Tracking sales performance of items sold in-game.</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Tracking performance of online advertisements served in-game.</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Accelerating the delivery of the metrics that are described above to near-real-time.</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Retrieving continual in-game metrics on user engagement.</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Accessing real-time analytics on user engagement in the game.</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Receiving optimized predictions of when or where to sell in-game purchases.</a:t>
            </a:r>
          </a:p>
          <a:p>
            <a:endParaRPr lang="en-US" sz="1000" b="0" dirty="0">
              <a:latin typeface="Calibri" panose="020F0502020204030204" pitchFamily="34" charset="0"/>
            </a:endParaRPr>
          </a:p>
          <a:p>
            <a:r>
              <a:rPr lang="en-US" sz="1000" b="0" dirty="0">
                <a:latin typeface="Calibri" panose="020F0502020204030204" pitchFamily="34" charset="0"/>
              </a:rPr>
              <a:t>The business benefits for using data analytics in gaming include: </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Reducing the operational burden on your developers.</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Scaling your data analytics to match highly variable gaming loads without overpaying for spare capacity or experiencing increased time-to-results when usage is up.</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Trying more experiments with data experiments, and finding new and game-changing metrics and analysis.</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Ingesting and aggregating gaming logs that were previously uncollected or unused.</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Accelerating the time-to-results when you batch process game logs so that you can reduce the delivery of gaming metrics from every 48 hours to every 10 minutes.</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Deliver continuous or real-time game insight data from hundreds of game servers.</a:t>
            </a:r>
          </a:p>
          <a:p>
            <a:pPr marL="171450" lvl="0" indent="-171450">
              <a:buFont typeface="Arial" panose="020B0604020202020204" pitchFamily="34" charset="0"/>
              <a:buChar char="•"/>
            </a:pPr>
            <a:endParaRPr lang="en-US" b="0"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355681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799" y="4343400"/>
            <a:ext cx="5791201" cy="3701005"/>
          </a:xfrm>
        </p:spPr>
        <p:txBody>
          <a:bodyPr/>
          <a:lstStyle/>
          <a:p>
            <a:r>
              <a:rPr lang="en-US" sz="1000" dirty="0">
                <a:latin typeface="Calibri" panose="020F0502020204030204" pitchFamily="34" charset="0"/>
              </a:rPr>
              <a:t>Supercell is a gaming company that is based in Finland, and it was founded in 2010 by six game-industry veterans. It is one of the fastest-growing social game developers in the world. With a staff of just over 100 employees, Supercell has three games:-Hay Day, which is a social farming game; Clash of Clans, which is a social resource management game with strategic combat; and Boom Beach, which is a combat strategy game. These games attract tens of millions of players on iOS and Android devices every day.</a:t>
            </a:r>
          </a:p>
          <a:p>
            <a:endParaRPr lang="en-US" sz="1000" dirty="0">
              <a:latin typeface="Calibri" panose="020F0502020204030204" pitchFamily="34" charset="0"/>
            </a:endParaRPr>
          </a:p>
          <a:p>
            <a:r>
              <a:rPr lang="en-US" sz="1000" dirty="0">
                <a:latin typeface="Calibri" panose="020F0502020204030204" pitchFamily="34" charset="0"/>
              </a:rPr>
              <a:t>As an example, let’s discuss Clash of Clans. Data is loaded into Amazon Redshift for business intelligence tasks, and the data is also moved into Amazon S3 for long-term archiving. The team can restore the vaults from Amazon Glacier if they need to perform tasks such as recovering data, loading retrospective information into a new data warehouse instance, or augmenting their reports with data that was not originally available.</a:t>
            </a:r>
          </a:p>
          <a:p>
            <a:endParaRPr lang="en-US" sz="1000" dirty="0">
              <a:latin typeface="Calibri" panose="020F0502020204030204" pitchFamily="34" charset="0"/>
            </a:endParaRPr>
          </a:p>
          <a:p>
            <a:r>
              <a:rPr lang="en-US" sz="1000" dirty="0" err="1">
                <a:latin typeface="Calibri" panose="020F0502020204030204" pitchFamily="34" charset="0"/>
              </a:rPr>
              <a:t>SuperCell</a:t>
            </a:r>
            <a:r>
              <a:rPr lang="en-US" sz="1000" dirty="0">
                <a:latin typeface="Calibri" panose="020F0502020204030204" pitchFamily="34" charset="0"/>
              </a:rPr>
              <a:t> uses Amazon Kinesis with Amazon EC2, Amazon S3, Amazon Glacier, and Amazon Redshift to gain a complete view of how their customers are playing their games. These AWS services also provide resources for analytics. The team can dive into player data to answer specific questions, such as who are the high scorers, which areas of the game world are most popular, or how their most recent updates are performing.</a:t>
            </a:r>
          </a:p>
          <a:p>
            <a:endParaRPr lang="en-US" sz="1000" dirty="0">
              <a:latin typeface="Calibri" panose="020F0502020204030204" pitchFamily="34" charset="0"/>
            </a:endParaRPr>
          </a:p>
          <a:p>
            <a:r>
              <a:rPr lang="en-US" sz="1000" dirty="0">
                <a:latin typeface="Calibri" panose="020F0502020204030204" pitchFamily="34" charset="0"/>
              </a:rPr>
              <a:t>Sami </a:t>
            </a:r>
            <a:r>
              <a:rPr lang="en-US" sz="1000" dirty="0" err="1">
                <a:latin typeface="Calibri" panose="020F0502020204030204" pitchFamily="34" charset="0"/>
              </a:rPr>
              <a:t>Yliharju</a:t>
            </a:r>
            <a:r>
              <a:rPr lang="en-US" sz="1000" dirty="0">
                <a:latin typeface="Calibri" panose="020F0502020204030204" pitchFamily="34" charset="0"/>
              </a:rPr>
              <a:t>, who is the Services Lead at Supercell, states: “We are using Amazon Kinesis for real-time delivery of game insight data sent by hundreds of our game engine servers. Amazon Kinesis also offloads a lot of developer burden in building a real-time, streaming data ingestion platform, and enables Supercell to focus on delivering games that delight players worldwide.”</a:t>
            </a:r>
          </a:p>
          <a:p>
            <a:endParaRPr lang="en-US" sz="1000" dirty="0">
              <a:latin typeface="Calibri" panose="020F0502020204030204" pitchFamily="34" charset="0"/>
            </a:endParaRPr>
          </a:p>
          <a:p>
            <a:r>
              <a:rPr lang="en-US" sz="1000" kern="1200" dirty="0">
                <a:solidFill>
                  <a:schemeClr val="tx1"/>
                </a:solidFill>
                <a:effectLst/>
                <a:latin typeface="Calibri" panose="020F0502020204030204" pitchFamily="34" charset="0"/>
              </a:rPr>
              <a:t>You can learn more about Supercell by selecting the link. </a:t>
            </a:r>
          </a:p>
          <a:p>
            <a:r>
              <a:rPr lang="en-US" sz="1000" dirty="0">
                <a:latin typeface="Calibri" panose="020F0502020204030204" pitchFamily="34" charset="0"/>
                <a:hlinkClick r:id="rId3"/>
              </a:rPr>
              <a:t>http://aws.amazon.com/solutions/case-studies/supercell/</a:t>
            </a:r>
            <a:endParaRPr lang="en-US" sz="1000" dirty="0">
              <a:latin typeface="Calibri" panose="020F0502020204030204" pitchFamily="34" charset="0"/>
            </a:endParaRP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211100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Finally, let’s discuss an example for transcoding and serving video files. </a:t>
            </a:r>
          </a:p>
        </p:txBody>
      </p:sp>
    </p:spTree>
    <p:extLst>
      <p:ext uri="{BB962C8B-B14F-4D97-AF65-F5344CB8AC3E}">
        <p14:creationId xmlns:p14="http://schemas.microsoft.com/office/powerpoint/2010/main" val="180589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To begin, let’s review design patterns for high availability. </a:t>
            </a:r>
          </a:p>
        </p:txBody>
      </p:sp>
    </p:spTree>
    <p:extLst>
      <p:ext uri="{BB962C8B-B14F-4D97-AF65-F5344CB8AC3E}">
        <p14:creationId xmlns:p14="http://schemas.microsoft.com/office/powerpoint/2010/main" val="2976152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latin typeface="Calibri" panose="020F0502020204030204" pitchFamily="34" charset="0"/>
                <a:ea typeface="+mn-ea"/>
                <a:cs typeface="+mn-cs"/>
              </a:rPr>
              <a:t>Transcoding video files can be a challenging process to set up. It’s difficult to choose the right transcoding settings, and it is complicated to build a system that performs well.</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The transcoding process can be difficult to adapt, so the amount of content can scale up quickly as output formats and device types change frequently.</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Complex cost issues include building for the peak, which is not economical. In addition, storage and delivery costs on a large scale can be prohibitive.</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It can be difficult to adapt, so the amount of content can scale up quickly as output formats and device types change frequently.</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Complex cost issues including building for the peak, which is uneconomical and storage and delivery costs on a large scale can be prohibitive.</a:t>
            </a:r>
          </a:p>
        </p:txBody>
      </p:sp>
    </p:spTree>
    <p:extLst>
      <p:ext uri="{BB962C8B-B14F-4D97-AF65-F5344CB8AC3E}">
        <p14:creationId xmlns:p14="http://schemas.microsoft.com/office/powerpoint/2010/main" val="3562719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Elastic Transcoder is a highly scalable and cost-effective way for developers and businesses to convert—(or “transcode”—video files from their source format into versions that will play on devices like smartphones, tablets, and personal computers. You can use Elastic Transcoder to convert files from different media formats into H.264, VP9, VP8, AAC, MP4, and MPEG-DASH files at different resolutions, bitrates, and frame rates. You can also set up transcoding pipelines to transcode files in parallel.</a:t>
            </a:r>
          </a:p>
          <a:p>
            <a:endParaRPr lang="en-US" sz="1000" dirty="0">
              <a:latin typeface="Calibri" panose="020F0502020204030204" pitchFamily="34" charset="0"/>
            </a:endParaRPr>
          </a:p>
          <a:p>
            <a:r>
              <a:rPr lang="en-US" sz="1000" dirty="0">
                <a:latin typeface="Calibri" panose="020F0502020204030204" pitchFamily="34" charset="0"/>
              </a:rPr>
              <a:t>Any customer with media assets that are stored in Amazon S3 can use Elastic Transcoder. Examples include developers who create applications or websites that publish user-generated content, enterprises and educational establishments that convert training and communication videos, and content owners and broadcasters that need to convert media assets into web-friendly formats.</a:t>
            </a:r>
          </a:p>
          <a:p>
            <a:endParaRPr lang="en-US" dirty="0"/>
          </a:p>
        </p:txBody>
      </p:sp>
    </p:spTree>
    <p:extLst>
      <p:ext uri="{BB962C8B-B14F-4D97-AF65-F5344CB8AC3E}">
        <p14:creationId xmlns:p14="http://schemas.microsoft.com/office/powerpoint/2010/main" val="2528637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In review, you now understand design patterns for high availability and have reviewed various scenarios with examples of sample architectures. To finish this module, complete the corresponding knowledge assessment. </a:t>
            </a:r>
            <a:endParaRPr lang="en-US" sz="10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42</a:t>
            </a:fld>
            <a:endParaRPr lang="en-US" dirty="0"/>
          </a:p>
        </p:txBody>
      </p:sp>
    </p:spTree>
    <p:extLst>
      <p:ext uri="{BB962C8B-B14F-4D97-AF65-F5344CB8AC3E}">
        <p14:creationId xmlns:p14="http://schemas.microsoft.com/office/powerpoint/2010/main" val="1571574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Thanks for participating!</a:t>
            </a:r>
          </a:p>
        </p:txBody>
      </p:sp>
    </p:spTree>
    <p:extLst>
      <p:ext uri="{BB962C8B-B14F-4D97-AF65-F5344CB8AC3E}">
        <p14:creationId xmlns:p14="http://schemas.microsoft.com/office/powerpoint/2010/main" val="184657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As we begin, let’s review a multi-Availability Zone, or multi-AZ, pattern. </a:t>
            </a:r>
          </a:p>
          <a:p>
            <a:pPr marL="0" lv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cs typeface="+mn-cs"/>
            </a:endParaRP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In this example, if an Availability Zone fails, the system is still available as a whole.</a:t>
            </a:r>
          </a:p>
          <a:p>
            <a:pPr marL="0" lv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cs typeface="+mn-cs"/>
            </a:endParaRP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To implement a multi-AZ deployment: </a:t>
            </a: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Create an Amazon Machine image—or AMI—for your instance.</a:t>
            </a: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Spin up multiple instances using that AMI in multiple Availability Zones.</a:t>
            </a: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Create a load balancer in multiple Availability Zones, and attach the instances.</a:t>
            </a: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Finally, confirm that the instances are attached to the load balancer, and that they are in a healthy state.</a:t>
            </a:r>
          </a:p>
          <a:p>
            <a:pPr marL="171450" lvl="0" indent="-171450">
              <a:buFont typeface="Arial" panose="020B0604020202020204" pitchFamily="34" charset="0"/>
              <a:buChar char="•"/>
            </a:pPr>
            <a:endParaRPr lang="en-US" kern="1200" dirty="0">
              <a:solidFill>
                <a:schemeClr val="tx1"/>
              </a:solidFill>
              <a:effectLst/>
              <a:latin typeface="+mj-lt"/>
              <a:ea typeface="+mn-ea"/>
              <a:cs typeface="+mn-cs"/>
            </a:endParaRPr>
          </a:p>
        </p:txBody>
      </p:sp>
    </p:spTree>
    <p:extLst>
      <p:ext uri="{BB962C8B-B14F-4D97-AF65-F5344CB8AC3E}">
        <p14:creationId xmlns:p14="http://schemas.microsoft.com/office/powerpoint/2010/main" val="1171348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110000"/>
              </a:lnSpc>
              <a:spcBef>
                <a:spcPts val="1800"/>
              </a:spcBef>
              <a:buNone/>
            </a:pP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In this example, the pros of a high availability database pattern include: </a:t>
            </a:r>
          </a:p>
          <a:p>
            <a:pPr marL="0" lvl="1" indent="0">
              <a:lnSpc>
                <a:spcPct val="110000"/>
              </a:lnSpc>
              <a:spcBef>
                <a:spcPts val="1800"/>
              </a:spcBef>
              <a:buNone/>
            </a:pP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  </a:t>
            </a: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There is one connection string for the master and slave databases with automatic failover. </a:t>
            </a:r>
          </a:p>
          <a:p>
            <a:pPr marL="0" lvl="1" indent="0">
              <a:lnSpc>
                <a:spcPct val="110000"/>
              </a:lnSpc>
              <a:spcBef>
                <a:spcPts val="1800"/>
              </a:spcBef>
              <a:buNone/>
            </a:pP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  </a:t>
            </a: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Maintenance does not bring down the database, but it instead causes a failover.</a:t>
            </a:r>
          </a:p>
          <a:p>
            <a:pPr marL="0" lvl="1" indent="0">
              <a:lnSpc>
                <a:spcPct val="110000"/>
              </a:lnSpc>
              <a:spcBef>
                <a:spcPts val="1800"/>
              </a:spcBef>
              <a:buNone/>
            </a:pP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  </a:t>
            </a: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Finally,  read replicas take the load off of the master.</a:t>
            </a:r>
          </a:p>
          <a:p>
            <a:pPr marL="0" lvl="1" indent="0">
              <a:lnSpc>
                <a:spcPct val="110000"/>
              </a:lnSpc>
              <a:spcBef>
                <a:spcPts val="1800"/>
              </a:spcBef>
              <a:buNone/>
            </a:pPr>
            <a:endPar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endParaRPr>
          </a:p>
          <a:p>
            <a:pPr marL="0" lvl="1" indent="0">
              <a:lnSpc>
                <a:spcPct val="110000"/>
              </a:lnSpc>
              <a:spcBef>
                <a:spcPts val="1800"/>
              </a:spcBef>
              <a:buNone/>
            </a:pP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To implement this pattern: </a:t>
            </a:r>
          </a:p>
          <a:p>
            <a:pPr marL="0" lvl="1" indent="0">
              <a:lnSpc>
                <a:spcPct val="110000"/>
              </a:lnSpc>
              <a:spcBef>
                <a:spcPts val="1800"/>
              </a:spcBef>
              <a:buNone/>
            </a:pP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  </a:t>
            </a: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Create an Amazon Relational Database Service—or Amazon RDS—instance by using Aurora, </a:t>
            </a:r>
            <a:r>
              <a:rPr lang="en-US" sz="1000" b="0" dirty="0" err="1">
                <a:solidFill>
                  <a:srgbClr val="0070C0"/>
                </a:solidFill>
                <a:latin typeface="Calibri" panose="020F0502020204030204" pitchFamily="34" charset="0"/>
                <a:ea typeface="Amazon Ember" panose="020B0603020204020204" pitchFamily="34" charset="0"/>
                <a:cs typeface="Amazon Ember" panose="020B0603020204020204" pitchFamily="34" charset="0"/>
              </a:rPr>
              <a:t>MariaDB</a:t>
            </a: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 MySQL, Oracle, PostgreSQL or SQL Server.</a:t>
            </a:r>
          </a:p>
          <a:p>
            <a:pPr marL="0" lvl="1" indent="0">
              <a:lnSpc>
                <a:spcPct val="110000"/>
              </a:lnSpc>
              <a:spcBef>
                <a:spcPts val="1800"/>
              </a:spcBef>
              <a:buNone/>
            </a:pP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  </a:t>
            </a: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Deploy in multiple Availability Zones. </a:t>
            </a:r>
          </a:p>
          <a:p>
            <a:pPr marL="0" lvl="1" indent="0">
              <a:lnSpc>
                <a:spcPct val="110000"/>
              </a:lnSpc>
              <a:spcBef>
                <a:spcPts val="1800"/>
              </a:spcBef>
              <a:buNone/>
            </a:pP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  </a:t>
            </a: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Create read replicas for each Availability Zone in Aurora, </a:t>
            </a:r>
            <a:r>
              <a:rPr lang="en-US" sz="1000" b="0" dirty="0" err="1">
                <a:solidFill>
                  <a:srgbClr val="0070C0"/>
                </a:solidFill>
                <a:latin typeface="Calibri" panose="020F0502020204030204" pitchFamily="34" charset="0"/>
                <a:ea typeface="Amazon Ember" panose="020B0603020204020204" pitchFamily="34" charset="0"/>
                <a:cs typeface="Amazon Ember" panose="020B0603020204020204" pitchFamily="34" charset="0"/>
              </a:rPr>
              <a:t>MariaDB</a:t>
            </a:r>
            <a:r>
              <a:rPr lang="en-US" sz="1000" b="0" dirty="0">
                <a:solidFill>
                  <a:srgbClr val="0070C0"/>
                </a:solidFill>
                <a:latin typeface="Calibri" panose="020F0502020204030204" pitchFamily="34" charset="0"/>
                <a:ea typeface="Amazon Ember" panose="020B0603020204020204" pitchFamily="34" charset="0"/>
                <a:cs typeface="Amazon Ember" panose="020B0603020204020204" pitchFamily="34" charset="0"/>
              </a:rPr>
              <a:t>, MySQL, or PostgreSQL.</a:t>
            </a:r>
          </a:p>
        </p:txBody>
      </p:sp>
    </p:spTree>
    <p:extLst>
      <p:ext uri="{BB962C8B-B14F-4D97-AF65-F5344CB8AC3E}">
        <p14:creationId xmlns:p14="http://schemas.microsoft.com/office/powerpoint/2010/main" val="4015380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Let’s discuss a scenario for the floating IP address pattern. </a:t>
            </a:r>
          </a:p>
          <a:p>
            <a:pPr marL="0" indent="0">
              <a:lnSpc>
                <a:spcPct val="120000"/>
              </a:lnSpc>
              <a:spcBef>
                <a:spcPts val="600"/>
              </a:spcBef>
              <a:buNone/>
            </a:pPr>
            <a:endParaRPr lang="en-US" sz="1000" b="0" dirty="0">
              <a:latin typeface="Calibri" panose="020F0502020204030204" pitchFamily="34" charset="0"/>
              <a:ea typeface="Amazon Ember" panose="020B0603020204020204" pitchFamily="34" charset="0"/>
              <a:cs typeface="Amazon Ember" panose="020B0603020204020204" pitchFamily="34" charset="0"/>
            </a:endParaRPr>
          </a:p>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In this scenario, your instance fails, or you need to upgrade it. Thus, you need to push traffic to another instance with the same public IP address.</a:t>
            </a:r>
          </a:p>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A solution for this situation would be to use an Elastic IP address.</a:t>
            </a:r>
          </a:p>
          <a:p>
            <a:pPr marL="0" indent="0">
              <a:lnSpc>
                <a:spcPct val="120000"/>
              </a:lnSpc>
              <a:spcBef>
                <a:spcPts val="600"/>
              </a:spcBef>
              <a:buNone/>
            </a:pPr>
            <a:endParaRPr lang="en-US" sz="1000" b="0" dirty="0">
              <a:latin typeface="Calibri" panose="020F0502020204030204" pitchFamily="34" charset="0"/>
              <a:ea typeface="Amazon Ember" panose="020B0603020204020204" pitchFamily="34" charset="0"/>
              <a:cs typeface="Amazon Ember" panose="020B0603020204020204" pitchFamily="34" charset="0"/>
            </a:endParaRPr>
          </a:p>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Because we are moving the Elastic IP address, the Domain Name System—or DNS—will not need to be updated.</a:t>
            </a:r>
          </a:p>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Fallback is as easy as moving the Elastic IP address back to the original instance.</a:t>
            </a:r>
          </a:p>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Elastic IP addresses can be moved across instances in different Availability Zones that are in the same Region.</a:t>
            </a:r>
          </a:p>
          <a:p>
            <a:pPr marL="0" indent="0">
              <a:lnSpc>
                <a:spcPct val="120000"/>
              </a:lnSpc>
              <a:spcBef>
                <a:spcPts val="600"/>
              </a:spcBef>
              <a:buNone/>
            </a:pPr>
            <a:endParaRPr lang="en-US" sz="1000" b="0" dirty="0">
              <a:latin typeface="Calibri" panose="020F0502020204030204" pitchFamily="34" charset="0"/>
              <a:ea typeface="Amazon Ember" panose="020B0603020204020204" pitchFamily="34" charset="0"/>
              <a:cs typeface="Amazon Ember" panose="020B0603020204020204" pitchFamily="34" charset="0"/>
            </a:endParaRPr>
          </a:p>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To implement this pattern: </a:t>
            </a:r>
          </a:p>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Allocate the Elastic IP address for the Amazon EC2 instance.</a:t>
            </a:r>
          </a:p>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Upon failure or upgrade, launch a new Amazon EC2 instance.</a:t>
            </a:r>
          </a:p>
          <a:p>
            <a:pPr marL="0" indent="0">
              <a:lnSpc>
                <a:spcPct val="120000"/>
              </a:lnSpc>
              <a:spcBef>
                <a:spcPts val="600"/>
              </a:spcBef>
              <a:buNone/>
            </a:pPr>
            <a:r>
              <a:rPr lang="en-US" sz="1000" b="0" dirty="0">
                <a:latin typeface="Calibri" panose="020F0502020204030204" pitchFamily="34" charset="0"/>
                <a:ea typeface="Amazon Ember" panose="020B0603020204020204" pitchFamily="34" charset="0"/>
                <a:cs typeface="Amazon Ember" panose="020B0603020204020204" pitchFamily="34" charset="0"/>
              </a:rPr>
              <a:t>•</a:t>
            </a:r>
            <a:r>
              <a:rPr lang="en-US" sz="1000" b="0" baseline="0" dirty="0">
                <a:latin typeface="Calibri" panose="020F0502020204030204" pitchFamily="34" charset="0"/>
                <a:ea typeface="Amazon Ember" panose="020B0603020204020204" pitchFamily="34" charset="0"/>
                <a:cs typeface="Amazon Ember" panose="020B0603020204020204" pitchFamily="34" charset="0"/>
              </a:rPr>
              <a:t>  </a:t>
            </a:r>
            <a:r>
              <a:rPr lang="en-US" sz="1000" b="0" dirty="0">
                <a:latin typeface="Calibri" panose="020F0502020204030204" pitchFamily="34" charset="0"/>
                <a:ea typeface="Amazon Ember" panose="020B0603020204020204" pitchFamily="34" charset="0"/>
                <a:cs typeface="Amazon Ember" panose="020B0603020204020204" pitchFamily="34" charset="0"/>
              </a:rPr>
              <a:t>Disassociate the Elastic IP address from the Amazon EC2 instance and associate it to the new Amazon EC2 instance.</a:t>
            </a:r>
          </a:p>
        </p:txBody>
      </p:sp>
    </p:spTree>
    <p:extLst>
      <p:ext uri="{BB962C8B-B14F-4D97-AF65-F5344CB8AC3E}">
        <p14:creationId xmlns:p14="http://schemas.microsoft.com/office/powerpoint/2010/main" val="744478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Now, let’s review a scenario for a floating interface pattern. </a:t>
            </a:r>
          </a:p>
          <a:p>
            <a:endParaRPr lang="en-US" sz="1000" b="0" dirty="0">
              <a:latin typeface="Calibri" panose="020F0502020204030204" pitchFamily="34" charset="0"/>
            </a:endParaRPr>
          </a:p>
          <a:p>
            <a:r>
              <a:rPr lang="en-US" sz="1000" b="0" dirty="0">
                <a:latin typeface="Calibri" panose="020F0502020204030204" pitchFamily="34" charset="0"/>
              </a:rPr>
              <a:t>When an instance fails or needs to be upgraded, traffic must be pushed to another instance with the same public and private IP addresses, and the same network interface.</a:t>
            </a:r>
          </a:p>
          <a:p>
            <a:endParaRPr lang="en-US" sz="1000" b="0" dirty="0">
              <a:latin typeface="Calibri" panose="020F0502020204030204" pitchFamily="34" charset="0"/>
            </a:endParaRPr>
          </a:p>
          <a:p>
            <a:r>
              <a:rPr lang="en-US" sz="1000" b="0" dirty="0">
                <a:latin typeface="Calibri" panose="020F0502020204030204" pitchFamily="34" charset="0"/>
              </a:rPr>
              <a:t>A solution is to deploy your application in a virtual private cloud—or VPC—and use an elastic network interface on eth1. The network interface can be moved between instances.</a:t>
            </a:r>
          </a:p>
          <a:p>
            <a:endParaRPr lang="en-US" sz="1000" b="0" dirty="0">
              <a:latin typeface="Calibri" panose="020F0502020204030204" pitchFamily="34" charset="0"/>
            </a:endParaRPr>
          </a:p>
          <a:p>
            <a:r>
              <a:rPr lang="en-US" sz="1000" b="0" dirty="0">
                <a:latin typeface="Calibri" panose="020F0502020204030204" pitchFamily="34" charset="0"/>
              </a:rPr>
              <a:t>The advantages are that: </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The DNS will not need to be updated.</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It’s easy to roll back your changes by moving the network interface back to the original instance.</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Anything that points to the public or private IP address on the instance will not need to be updated.</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And the network interfaces can be moved across instances in a subnet.</a:t>
            </a:r>
          </a:p>
          <a:p>
            <a:endParaRPr lang="en-US" sz="1000" b="0" dirty="0">
              <a:latin typeface="Calibri" panose="020F0502020204030204" pitchFamily="34" charset="0"/>
            </a:endParaRPr>
          </a:p>
          <a:p>
            <a:r>
              <a:rPr lang="en-US" sz="1000" b="0" dirty="0">
                <a:latin typeface="Calibri" panose="020F0502020204030204" pitchFamily="34" charset="0"/>
              </a:rPr>
              <a:t>To implement this pattern: </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Allocate the network interface for the instance.</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If you experience failure or need to upgrade, you can launch a new instance.</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Detach the network interface from the instance, and attach it to the new instance.</a:t>
            </a:r>
          </a:p>
          <a:p>
            <a:endParaRPr lang="en-US" b="0" dirty="0"/>
          </a:p>
        </p:txBody>
      </p:sp>
    </p:spTree>
    <p:extLst>
      <p:ext uri="{BB962C8B-B14F-4D97-AF65-F5344CB8AC3E}">
        <p14:creationId xmlns:p14="http://schemas.microsoft.com/office/powerpoint/2010/main" val="174112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spcBef>
                <a:spcPts val="0"/>
              </a:spcBef>
            </a:pPr>
            <a:r>
              <a:rPr lang="en-US" sz="1000" b="0" dirty="0">
                <a:latin typeface="Calibri" panose="020F0502020204030204" pitchFamily="34" charset="0"/>
              </a:rPr>
              <a:t>Sharing application state is an important feature to implement for an automatically scaled fleet.</a:t>
            </a:r>
          </a:p>
          <a:p>
            <a:pPr marL="0">
              <a:spcBef>
                <a:spcPts val="0"/>
              </a:spcBef>
            </a:pPr>
            <a:endParaRPr lang="en-US" sz="1000" b="0" dirty="0">
              <a:latin typeface="Calibri" panose="020F0502020204030204" pitchFamily="34" charset="0"/>
            </a:endParaRPr>
          </a:p>
          <a:p>
            <a:pPr marL="0">
              <a:spcBef>
                <a:spcPts val="0"/>
              </a:spcBef>
            </a:pPr>
            <a:r>
              <a:rPr lang="en-US" sz="1000" b="0" dirty="0">
                <a:latin typeface="Calibri" panose="020F0502020204030204" pitchFamily="34" charset="0"/>
              </a:rPr>
              <a:t>In this scenario, you want your application to be stateless so that you can better scale it horizontally.</a:t>
            </a:r>
          </a:p>
          <a:p>
            <a:pPr marL="0">
              <a:spcBef>
                <a:spcPts val="0"/>
              </a:spcBef>
            </a:pPr>
            <a:endParaRPr lang="en-US" sz="1000" b="0" dirty="0">
              <a:latin typeface="Calibri" panose="020F0502020204030204" pitchFamily="34" charset="0"/>
            </a:endParaRPr>
          </a:p>
          <a:p>
            <a:pPr marL="0">
              <a:spcBef>
                <a:spcPts val="0"/>
              </a:spcBef>
            </a:pPr>
            <a:r>
              <a:rPr lang="en-US" sz="1000" b="0" dirty="0">
                <a:latin typeface="Calibri" panose="020F0502020204030204" pitchFamily="34" charset="0"/>
              </a:rPr>
              <a:t>The solution for this scenario is to move the state off of your server, and into a key-value store, or KVS.</a:t>
            </a:r>
          </a:p>
          <a:p>
            <a:pPr marL="0">
              <a:spcBef>
                <a:spcPts val="0"/>
              </a:spcBef>
            </a:pPr>
            <a:endParaRPr lang="en-US" sz="1000" b="0" dirty="0">
              <a:latin typeface="Calibri" panose="020F0502020204030204" pitchFamily="34" charset="0"/>
            </a:endParaRPr>
          </a:p>
          <a:p>
            <a:pPr marL="0">
              <a:spcBef>
                <a:spcPts val="0"/>
              </a:spcBef>
            </a:pPr>
            <a:r>
              <a:rPr lang="en-US" sz="1000" b="0" dirty="0">
                <a:latin typeface="Calibri" panose="020F0502020204030204" pitchFamily="34" charset="0"/>
              </a:rPr>
              <a:t>This solution lets you use the scale-out pattern without having to handle inheritance or deal with the loss of state information.</a:t>
            </a:r>
          </a:p>
          <a:p>
            <a:pPr marL="0">
              <a:spcBef>
                <a:spcPts val="0"/>
              </a:spcBef>
            </a:pPr>
            <a:endParaRPr lang="en-US" sz="1000" b="0" dirty="0">
              <a:latin typeface="Calibri" panose="020F0502020204030204" pitchFamily="34" charset="0"/>
            </a:endParaRPr>
          </a:p>
          <a:p>
            <a:pPr marL="0">
              <a:spcBef>
                <a:spcPts val="0"/>
              </a:spcBef>
            </a:pPr>
            <a:r>
              <a:rPr lang="en-US" sz="1000" b="0" dirty="0">
                <a:latin typeface="Calibri" panose="020F0502020204030204" pitchFamily="34" charset="0"/>
              </a:rPr>
              <a:t>To implement this feature: </a:t>
            </a:r>
          </a:p>
          <a:p>
            <a:pPr marL="0">
              <a:spcBef>
                <a:spcPts val="0"/>
              </a:spcBef>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Use Amazon </a:t>
            </a:r>
            <a:r>
              <a:rPr lang="en-US" sz="1000" b="0" dirty="0" err="1">
                <a:latin typeface="Calibri" panose="020F0502020204030204" pitchFamily="34" charset="0"/>
              </a:rPr>
              <a:t>ElastiCache</a:t>
            </a:r>
            <a:r>
              <a:rPr lang="en-US" sz="1000" b="0" dirty="0">
                <a:latin typeface="Calibri" panose="020F0502020204030204" pitchFamily="34" charset="0"/>
              </a:rPr>
              <a:t> and Amazon </a:t>
            </a:r>
            <a:r>
              <a:rPr lang="en-US" sz="1000" b="0" dirty="0" err="1">
                <a:latin typeface="Calibri" panose="020F0502020204030204" pitchFamily="34" charset="0"/>
              </a:rPr>
              <a:t>DynamoDB</a:t>
            </a:r>
            <a:r>
              <a:rPr lang="en-US" sz="1000" b="0" dirty="0">
                <a:latin typeface="Calibri" panose="020F0502020204030204" pitchFamily="34" charset="0"/>
              </a:rPr>
              <a:t> for data storage.</a:t>
            </a:r>
          </a:p>
          <a:p>
            <a:pPr marL="0">
              <a:spcBef>
                <a:spcPts val="0"/>
              </a:spcBef>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Prepare a data store for storing the state information. </a:t>
            </a:r>
          </a:p>
          <a:p>
            <a:pPr marL="0">
              <a:spcBef>
                <a:spcPts val="0"/>
              </a:spcBef>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When you define keys in the data store, use an identifier that identifies the user—such as a session ID or user ID—and store the user information as a value. </a:t>
            </a:r>
          </a:p>
          <a:p>
            <a:pPr marL="0">
              <a:spcBef>
                <a:spcPts val="0"/>
              </a:spcBef>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Finally, store, reference, and update the state information in the data store, instead of storing it in the web or application server.</a:t>
            </a:r>
          </a:p>
          <a:p>
            <a:pPr marL="0">
              <a:spcBef>
                <a:spcPts val="0"/>
              </a:spcBef>
            </a:pPr>
            <a:endParaRPr lang="en-US" b="0" dirty="0"/>
          </a:p>
        </p:txBody>
      </p:sp>
    </p:spTree>
    <p:extLst>
      <p:ext uri="{BB962C8B-B14F-4D97-AF65-F5344CB8AC3E}">
        <p14:creationId xmlns:p14="http://schemas.microsoft.com/office/powerpoint/2010/main" val="326395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C15571-77CF-5149-B8EE-73FBE3ABEC4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4260"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4261" name="Image" r:id="rId7" imgW="12600" imgH="9142560" progId="Photoshop.Image.17">
                  <p:embed/>
                </p:oleObj>
              </mc:Choice>
              <mc:Fallback>
                <p:oleObj name="Image" r:id="rId7" imgW="12600" imgH="9142560" progId="Photoshop.Image.17">
                  <p:embed/>
                  <p:pic>
                    <p:nvPicPr>
                      <p:cNvPr id="0" name=""/>
                      <p:cNvPicPr/>
                      <p:nvPr/>
                    </p:nvPicPr>
                    <p:blipFill>
                      <a:blip r:embed="rId6"/>
                      <a:stretch>
                        <a:fillRect/>
                      </a:stretch>
                    </p:blipFill>
                    <p:spPr>
                      <a:xfrm>
                        <a:off x="12186206" y="0"/>
                        <a:ext cx="9525" cy="68580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3908AF-3EFC-6C4E-80A5-3CE9CB6704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D76EFB-8EC9-E743-ABFB-4CCD39781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806767-8BF8-BF47-9BF5-6D1CE63989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98" y="-2237"/>
            <a:ext cx="1223579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26C9D92-9A64-6548-A26E-2002E27DA98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800"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616"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238539" y="1440305"/>
            <a:ext cx="10515600"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2"/>
    </p:custDataLs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5E626A-2047-F448-B6B2-5A2CC4E8B8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70" y="-2237"/>
            <a:ext cx="12220737"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p:cNvSpPr>
            <a:spLocks noGrp="1"/>
          </p:cNvSpPr>
          <p:nvPr>
            <p:ph idx="13"/>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5923666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4/9/19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 id="214748367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0.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1.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2.xml"/><Relationship Id="rId7"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3.xml"/><Relationship Id="rId7"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image" Target="../media/image23.emf"/><Relationship Id="rId4" Type="http://schemas.openxmlformats.org/officeDocument/2006/relationships/image" Target="../media/image26.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30.png"/><Relationship Id="rId5" Type="http://schemas.openxmlformats.org/officeDocument/2006/relationships/hyperlink" Target="https://affiliate-program.amazon.com/gp/associates/join/landing/main.html" TargetMode="Externa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9.xml"/><Relationship Id="rId7"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29.png"/><Relationship Id="rId5" Type="http://schemas.openxmlformats.org/officeDocument/2006/relationships/image" Target="../media/image32.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3.png"/><Relationship Id="rId2"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7.png"/><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24.xml"/><Relationship Id="rId7"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49.png"/><Relationship Id="rId5" Type="http://schemas.openxmlformats.org/officeDocument/2006/relationships/image" Target="../media/image38.png"/><Relationship Id="rId4" Type="http://schemas.openxmlformats.org/officeDocument/2006/relationships/image" Target="../media/image48.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25.xml"/><Relationship Id="rId7"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53.emf"/></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3.png"/><Relationship Id="rId3" Type="http://schemas.openxmlformats.org/officeDocument/2006/relationships/notesSlide" Target="../notesSlides/notesSlide26.xml"/><Relationship Id="rId7" Type="http://schemas.openxmlformats.org/officeDocument/2006/relationships/image" Target="../media/image53.emf"/><Relationship Id="rId12" Type="http://schemas.openxmlformats.org/officeDocument/2006/relationships/image" Target="../media/image38.png"/><Relationship Id="rId17" Type="http://schemas.openxmlformats.org/officeDocument/2006/relationships/image" Target="../media/image60.png"/><Relationship Id="rId2" Type="http://schemas.openxmlformats.org/officeDocument/2006/relationships/slideLayout" Target="../slideLayouts/slideLayout4.xml"/><Relationship Id="rId16" Type="http://schemas.openxmlformats.org/officeDocument/2006/relationships/image" Target="../media/image59.png"/><Relationship Id="rId1" Type="http://schemas.openxmlformats.org/officeDocument/2006/relationships/tags" Target="../tags/tag30.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29.png"/><Relationship Id="rId15" Type="http://schemas.openxmlformats.org/officeDocument/2006/relationships/image" Target="../media/image35.png"/><Relationship Id="rId10" Type="http://schemas.openxmlformats.org/officeDocument/2006/relationships/image" Target="../media/image57.emf"/><Relationship Id="rId4" Type="http://schemas.openxmlformats.org/officeDocument/2006/relationships/image" Target="../media/image32.png"/><Relationship Id="rId9" Type="http://schemas.openxmlformats.org/officeDocument/2006/relationships/image" Target="../media/image56.png"/><Relationship Id="rId1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37.png"/><Relationship Id="rId4" Type="http://schemas.openxmlformats.org/officeDocument/2006/relationships/image" Target="../media/image61.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37.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30.xml"/><Relationship Id="rId7" Type="http://schemas.openxmlformats.org/officeDocument/2006/relationships/image" Target="../media/image64.png"/><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63.png"/><Relationship Id="rId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1.xml"/><Relationship Id="rId7" Type="http://schemas.openxmlformats.org/officeDocument/2006/relationships/image" Target="../media/image65.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53.emf"/><Relationship Id="rId5" Type="http://schemas.openxmlformats.org/officeDocument/2006/relationships/image" Target="../media/image32.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7.xml"/><Relationship Id="rId5" Type="http://schemas.openxmlformats.org/officeDocument/2006/relationships/image" Target="../media/image67.jpe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34.xml"/><Relationship Id="rId7" Type="http://schemas.openxmlformats.org/officeDocument/2006/relationships/image" Target="../media/image71.emf"/><Relationship Id="rId12" Type="http://schemas.openxmlformats.org/officeDocument/2006/relationships/image" Target="../media/image75.png"/><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70.emf"/><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9.png"/><Relationship Id="rId4" Type="http://schemas.openxmlformats.org/officeDocument/2006/relationships/image" Target="../media/image68.png"/><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6.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40.xml"/><Relationship Id="rId5" Type="http://schemas.openxmlformats.org/officeDocument/2006/relationships/image" Target="../media/image6.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notesSlide" Target="../notesSlides/notesSlide38.xml"/><Relationship Id="rId7" Type="http://schemas.openxmlformats.org/officeDocument/2006/relationships/image" Target="../media/image82.png"/><Relationship Id="rId12" Type="http://schemas.openxmlformats.org/officeDocument/2006/relationships/image" Target="../media/image54.png"/><Relationship Id="rId17" Type="http://schemas.openxmlformats.org/officeDocument/2006/relationships/image" Target="../media/image30.png"/><Relationship Id="rId2" Type="http://schemas.openxmlformats.org/officeDocument/2006/relationships/slideLayout" Target="../slideLayouts/slideLayout4.xml"/><Relationship Id="rId16" Type="http://schemas.openxmlformats.org/officeDocument/2006/relationships/hyperlink" Target="http://aws.amazon.com/solutions/case-studies/supercell/" TargetMode="External"/><Relationship Id="rId1" Type="http://schemas.openxmlformats.org/officeDocument/2006/relationships/tags" Target="../tags/tag4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32.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notesSlide" Target="../notesSlides/notesSlide41.xml"/><Relationship Id="rId7" Type="http://schemas.openxmlformats.org/officeDocument/2006/relationships/image" Target="../media/image91.jpeg"/><Relationship Id="rId12" Type="http://schemas.openxmlformats.org/officeDocument/2006/relationships/image" Target="../media/image96.png"/><Relationship Id="rId2" Type="http://schemas.openxmlformats.org/officeDocument/2006/relationships/slideLayout" Target="../slideLayouts/slideLayout4.xml"/><Relationship Id="rId1" Type="http://schemas.openxmlformats.org/officeDocument/2006/relationships/tags" Target="../tags/tag45.xml"/><Relationship Id="rId6" Type="http://schemas.openxmlformats.org/officeDocument/2006/relationships/image" Target="../media/image90.jpeg"/><Relationship Id="rId11" Type="http://schemas.openxmlformats.org/officeDocument/2006/relationships/image" Target="../media/image95.png"/><Relationship Id="rId5" Type="http://schemas.openxmlformats.org/officeDocument/2006/relationships/image" Target="../media/image89.jpeg"/><Relationship Id="rId10" Type="http://schemas.openxmlformats.org/officeDocument/2006/relationships/image" Target="../media/image94.jpeg"/><Relationship Id="rId4" Type="http://schemas.openxmlformats.org/officeDocument/2006/relationships/image" Target="../media/image71.emf"/><Relationship Id="rId9" Type="http://schemas.openxmlformats.org/officeDocument/2006/relationships/image" Target="../media/image9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46.xml"/><Relationship Id="rId6" Type="http://schemas.openxmlformats.org/officeDocument/2006/relationships/image" Target="../media/image98.png"/><Relationship Id="rId5" Type="http://schemas.openxmlformats.org/officeDocument/2006/relationships/image" Target="../media/image97.gif"/><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67735" y="1891289"/>
            <a:ext cx="6609494" cy="2556582"/>
          </a:xfrm>
        </p:spPr>
        <p:txBody>
          <a:bodyPr/>
          <a:lstStyle/>
          <a:p>
            <a:r>
              <a:rPr lang="en-US" sz="4800" dirty="0"/>
              <a:t> </a:t>
            </a:r>
            <a:br>
              <a:rPr lang="en-US" sz="4800" dirty="0"/>
            </a:br>
            <a:r>
              <a:rPr lang="en-US" sz="4800" dirty="0"/>
              <a:t>Module 15: Design Patterns and Sample Architectures</a:t>
            </a:r>
          </a:p>
        </p:txBody>
      </p:sp>
    </p:spTree>
    <p:custDataLst>
      <p:tags r:id="rId1"/>
    </p:custDataLst>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Scheduled Scale-Out</a:t>
            </a:r>
          </a:p>
        </p:txBody>
      </p:sp>
      <p:sp>
        <p:nvSpPr>
          <p:cNvPr id="22" name="Content Placeholder 2"/>
          <p:cNvSpPr>
            <a:spLocks noGrp="1"/>
          </p:cNvSpPr>
          <p:nvPr>
            <p:ph idx="1"/>
          </p:nvPr>
        </p:nvSpPr>
        <p:spPr>
          <a:xfrm>
            <a:off x="238539" y="1360095"/>
            <a:ext cx="11705811" cy="5169042"/>
          </a:xfrm>
        </p:spPr>
        <p:txBody>
          <a:bodyPr>
            <a:noAutofit/>
          </a:bodyPr>
          <a:lstStyle/>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Problem: </a:t>
            </a:r>
            <a:r>
              <a:rPr lang="en-US" sz="2200" dirty="0"/>
              <a:t>An application's traffic does not scale organically, but has huge jumps at specific periods of the day or for an event.</a:t>
            </a:r>
          </a:p>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Solution: </a:t>
            </a:r>
            <a:r>
              <a:rPr lang="en-US" sz="2200" dirty="0"/>
              <a:t>Use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Scaling</a:t>
            </a:r>
            <a:r>
              <a:rPr lang="en-US" sz="2200" b="1" dirty="0">
                <a:solidFill>
                  <a:schemeClr val="accent1"/>
                </a:solidFill>
              </a:rPr>
              <a:t>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by</a:t>
            </a:r>
            <a:r>
              <a:rPr lang="en-US" sz="2200" b="1" dirty="0">
                <a:solidFill>
                  <a:schemeClr val="accent1"/>
                </a:solidFill>
              </a:rPr>
              <a:t>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Schedule</a:t>
            </a:r>
            <a:r>
              <a:rPr lang="en-US" sz="2200" b="1" dirty="0">
                <a:solidFill>
                  <a:schemeClr val="accent1"/>
                </a:solidFill>
              </a:rPr>
              <a:t> </a:t>
            </a:r>
            <a:r>
              <a:rPr lang="en-US" sz="2200" dirty="0"/>
              <a:t>or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Scaling</a:t>
            </a:r>
            <a:r>
              <a:rPr lang="en-US" sz="2200" b="1" dirty="0">
                <a:solidFill>
                  <a:schemeClr val="accent1"/>
                </a:solidFill>
              </a:rPr>
              <a:t> </a:t>
            </a:r>
            <a:r>
              <a:rPr lang="en-US" sz="2200" b="1" dirty="0">
                <a:solidFill>
                  <a:schemeClr val="accent1"/>
                </a:solidFill>
                <a:latin typeface="Amazon Ember" charset="0"/>
                <a:ea typeface="Amazon Ember" charset="0"/>
                <a:cs typeface="Amazon Ember" charset="0"/>
              </a:rPr>
              <a:t>by</a:t>
            </a:r>
            <a:r>
              <a:rPr lang="en-US" sz="2200" b="1" dirty="0">
                <a:solidFill>
                  <a:schemeClr val="accent1"/>
                </a:solidFill>
              </a:rPr>
              <a:t>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Policy</a:t>
            </a:r>
            <a:r>
              <a:rPr lang="en-US" sz="2200" dirty="0">
                <a:solidFill>
                  <a:schemeClr val="accent1"/>
                </a:solidFill>
              </a:rPr>
              <a:t>.</a:t>
            </a:r>
          </a:p>
          <a:p>
            <a:pPr>
              <a:lnSpc>
                <a:spcPct val="100000"/>
              </a:lnSpc>
              <a:spcBef>
                <a:spcPts val="0"/>
              </a:spcBef>
            </a:pPr>
            <a:endParaRPr lang="en-US" sz="2200" dirty="0">
              <a:solidFill>
                <a:schemeClr val="accent1"/>
              </a:solidFill>
            </a:endParaRPr>
          </a:p>
          <a:p>
            <a:pPr marL="0" lvl="1" indent="0">
              <a:lnSpc>
                <a:spcPct val="100000"/>
              </a:lnSpc>
              <a:spcBef>
                <a:spcPts val="0"/>
              </a:spcBef>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Advantages:</a:t>
            </a:r>
          </a:p>
          <a:p>
            <a:pPr marL="628650" lvl="1" indent="-342900">
              <a:lnSpc>
                <a:spcPct val="100000"/>
              </a:lnSpc>
              <a:spcBef>
                <a:spcPts val="0"/>
              </a:spcBef>
              <a:buClr>
                <a:schemeClr val="bg2">
                  <a:lumMod val="10000"/>
                </a:schemeClr>
              </a:buClr>
            </a:pPr>
            <a:r>
              <a:rPr lang="en-US" sz="2200" dirty="0"/>
              <a:t>Scale in advance of a traffic spike you know will occur.</a:t>
            </a:r>
          </a:p>
          <a:p>
            <a:pPr marL="0" lvl="1" indent="0">
              <a:lnSpc>
                <a:spcPct val="100000"/>
              </a:lnSpc>
              <a:spcBef>
                <a:spcPts val="0"/>
              </a:spcBef>
              <a:buNone/>
            </a:pPr>
            <a:r>
              <a:rPr lang="en-US"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Implementation:</a:t>
            </a:r>
          </a:p>
          <a:p>
            <a:pPr marL="628650" lvl="1" indent="-342900">
              <a:lnSpc>
                <a:spcPct val="100000"/>
              </a:lnSpc>
              <a:spcBef>
                <a:spcPts val="0"/>
              </a:spcBef>
              <a:buClr>
                <a:schemeClr val="bg2">
                  <a:lumMod val="10000"/>
                </a:schemeClr>
              </a:buClr>
            </a:pPr>
            <a:r>
              <a:rPr lang="en-US" sz="2200" dirty="0"/>
              <a:t>Create a customized AMI.</a:t>
            </a:r>
          </a:p>
          <a:p>
            <a:pPr marL="628650" lvl="1" indent="-342900">
              <a:lnSpc>
                <a:spcPct val="100000"/>
              </a:lnSpc>
              <a:spcBef>
                <a:spcPts val="0"/>
              </a:spcBef>
              <a:buClr>
                <a:schemeClr val="bg2">
                  <a:lumMod val="10000"/>
                </a:schemeClr>
              </a:buClr>
            </a:pPr>
            <a:r>
              <a:rPr lang="en-US" sz="2200" dirty="0"/>
              <a:t>Create a Launch Config for your Auto Scaling group.</a:t>
            </a:r>
          </a:p>
          <a:p>
            <a:pPr marL="628650" lvl="1" indent="-342900">
              <a:lnSpc>
                <a:spcPct val="100000"/>
              </a:lnSpc>
              <a:spcBef>
                <a:spcPts val="0"/>
              </a:spcBef>
              <a:buClr>
                <a:schemeClr val="bg2">
                  <a:lumMod val="10000"/>
                </a:schemeClr>
              </a:buClr>
            </a:pPr>
            <a:r>
              <a:rPr lang="en-US" sz="2200" dirty="0"/>
              <a:t>Create an Auto Scaling group for your instances (behind a load balancer).</a:t>
            </a:r>
          </a:p>
          <a:p>
            <a:pPr marL="628650" lvl="1" indent="-342900">
              <a:lnSpc>
                <a:spcPct val="100000"/>
              </a:lnSpc>
              <a:spcBef>
                <a:spcPts val="0"/>
              </a:spcBef>
              <a:buClr>
                <a:schemeClr val="bg2">
                  <a:lumMod val="10000"/>
                </a:schemeClr>
              </a:buClr>
            </a:pPr>
            <a:r>
              <a:rPr lang="en-US" sz="2200" dirty="0"/>
              <a:t>Options:</a:t>
            </a:r>
          </a:p>
          <a:p>
            <a:pPr marL="1082675" lvl="2" indent="-342900">
              <a:lnSpc>
                <a:spcPct val="100000"/>
              </a:lnSpc>
              <a:spcBef>
                <a:spcPts val="0"/>
              </a:spcBef>
              <a:buClr>
                <a:schemeClr val="bg2">
                  <a:lumMod val="10000"/>
                </a:schemeClr>
              </a:buClr>
            </a:pPr>
            <a:r>
              <a:rPr lang="en-US" sz="2200" dirty="0"/>
              <a:t>Create Schedule Update to launch or terminate instances at a specified time.</a:t>
            </a:r>
          </a:p>
          <a:p>
            <a:pPr marL="1082675" lvl="2" indent="-342900">
              <a:lnSpc>
                <a:spcPct val="100000"/>
              </a:lnSpc>
              <a:spcBef>
                <a:spcPts val="0"/>
              </a:spcBef>
              <a:buClr>
                <a:schemeClr val="bg2">
                  <a:lumMod val="10000"/>
                </a:schemeClr>
              </a:buClr>
            </a:pPr>
            <a:r>
              <a:rPr lang="en-US" sz="2200" dirty="0"/>
              <a:t>Create Scale by Recurrence policy that will automatically scale your </a:t>
            </a:r>
            <a:br>
              <a:rPr lang="en-US" sz="2200" dirty="0"/>
            </a:br>
            <a:r>
              <a:rPr lang="en-US" sz="2200" dirty="0"/>
              <a:t>instances based upon cron.</a:t>
            </a:r>
          </a:p>
        </p:txBody>
      </p:sp>
      <p:sp>
        <p:nvSpPr>
          <p:cNvPr id="7" name="TextBox 11"/>
          <p:cNvSpPr txBox="1">
            <a:spLocks noChangeArrowheads="1"/>
          </p:cNvSpPr>
          <p:nvPr/>
        </p:nvSpPr>
        <p:spPr bwMode="auto">
          <a:xfrm>
            <a:off x="10490941" y="1905648"/>
            <a:ext cx="1119316" cy="738466"/>
          </a:xfrm>
          <a:prstGeom prst="rect">
            <a:avLst/>
          </a:prstGeom>
          <a:noFill/>
          <a:ln w="9525">
            <a:noFill/>
            <a:miter lim="800000"/>
            <a:headEnd/>
            <a:tailEnd/>
          </a:ln>
        </p:spPr>
        <p:txBody>
          <a:bodyPr wrap="square" lIns="121915" tIns="60957" rIns="121915" bIns="60957">
            <a:spAutoFit/>
          </a:bodyPr>
          <a:lstStyle/>
          <a:p>
            <a:pPr algn="ctr"/>
            <a:r>
              <a:rPr lang="en-US" sz="1333" b="1"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cxnSp>
        <p:nvCxnSpPr>
          <p:cNvPr id="11" name="Straight Arrow Connector 10"/>
          <p:cNvCxnSpPr/>
          <p:nvPr/>
        </p:nvCxnSpPr>
        <p:spPr>
          <a:xfrm flipH="1">
            <a:off x="10271462" y="2474762"/>
            <a:ext cx="2896" cy="635917"/>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9893330" y="2881249"/>
            <a:ext cx="2233621" cy="107151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lIns="121915" tIns="60957" rIns="121915" bIns="60957" anchor="ctr"/>
          <a:lstStyle/>
          <a:p>
            <a:pPr algn="ctr">
              <a:defRPr/>
            </a:pPr>
            <a:endParaRPr lang="en-US" sz="2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TextBox 10"/>
          <p:cNvSpPr txBox="1">
            <a:spLocks noChangeArrowheads="1"/>
          </p:cNvSpPr>
          <p:nvPr/>
        </p:nvSpPr>
        <p:spPr bwMode="auto">
          <a:xfrm>
            <a:off x="11249452" y="4779642"/>
            <a:ext cx="649559" cy="338548"/>
          </a:xfrm>
          <a:prstGeom prst="rect">
            <a:avLst/>
          </a:prstGeom>
          <a:noFill/>
          <a:ln w="9525">
            <a:noFill/>
            <a:miter lim="800000"/>
            <a:headEnd/>
            <a:tailEnd/>
          </a:ln>
        </p:spPr>
        <p:txBody>
          <a:bodyPr wrap="square" lIns="121915" tIns="60957" rIns="121915" bIns="60957">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AMI</a:t>
            </a:r>
          </a:p>
        </p:txBody>
      </p:sp>
      <p:sp>
        <p:nvSpPr>
          <p:cNvPr id="18" name="Right Arrow 17"/>
          <p:cNvSpPr/>
          <p:nvPr/>
        </p:nvSpPr>
        <p:spPr>
          <a:xfrm>
            <a:off x="10607224" y="3281367"/>
            <a:ext cx="520177" cy="236888"/>
          </a:xfrm>
          <a:prstGeom prst="rightArrow">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Right Arrow 18"/>
          <p:cNvSpPr/>
          <p:nvPr/>
        </p:nvSpPr>
        <p:spPr>
          <a:xfrm rot="16200000">
            <a:off x="11390269" y="3972600"/>
            <a:ext cx="365524" cy="205832"/>
          </a:xfrm>
          <a:prstGeom prst="rightArrow">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0" name="Straight Arrow Connector 19"/>
          <p:cNvCxnSpPr/>
          <p:nvPr/>
        </p:nvCxnSpPr>
        <p:spPr>
          <a:xfrm flipV="1">
            <a:off x="10897417" y="4075516"/>
            <a:ext cx="545040" cy="395776"/>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3987" y="4107496"/>
            <a:ext cx="458443" cy="458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9527" y="3100544"/>
            <a:ext cx="563867" cy="584752"/>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1626" y="1918195"/>
            <a:ext cx="579673" cy="69560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3209" y="4258280"/>
            <a:ext cx="808799" cy="786332"/>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82878" y="3014217"/>
            <a:ext cx="726376" cy="766729"/>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82949" y="4400286"/>
            <a:ext cx="388205" cy="402583"/>
          </a:xfrm>
          <a:prstGeom prst="rect">
            <a:avLst/>
          </a:prstGeom>
        </p:spPr>
      </p:pic>
    </p:spTree>
    <p:custDataLst>
      <p:tags r:id="rId1"/>
    </p:custDataLst>
    <p:extLst>
      <p:ext uri="{BB962C8B-B14F-4D97-AF65-F5344CB8AC3E}">
        <p14:creationId xmlns:p14="http://schemas.microsoft.com/office/powerpoint/2010/main" val="643520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Job Observer Pattern</a:t>
            </a:r>
          </a:p>
        </p:txBody>
      </p:sp>
      <p:sp>
        <p:nvSpPr>
          <p:cNvPr id="6" name="Content Placeholder 2"/>
          <p:cNvSpPr>
            <a:spLocks noGrp="1"/>
          </p:cNvSpPr>
          <p:nvPr>
            <p:ph idx="1"/>
          </p:nvPr>
        </p:nvSpPr>
        <p:spPr/>
        <p:txBody>
          <a:bodyPr>
            <a:noAutofit/>
          </a:bodyPr>
          <a:lstStyle/>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Problem: </a:t>
            </a:r>
            <a:r>
              <a:rPr lang="en-US" sz="2200" dirty="0"/>
              <a:t>You need to manage resources against the depth of your work queue.</a:t>
            </a:r>
          </a:p>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Solution: </a:t>
            </a:r>
            <a:r>
              <a:rPr lang="en-US" sz="2200" dirty="0"/>
              <a:t>Create an Auto Scaling group to scale compute </a:t>
            </a:r>
            <a:br>
              <a:rPr lang="en-US" sz="2200" dirty="0"/>
            </a:br>
            <a:r>
              <a:rPr lang="en-US" sz="2200" dirty="0"/>
              <a:t>resources based upon queue depth.</a:t>
            </a:r>
          </a:p>
          <a:p>
            <a:pPr>
              <a:lnSpc>
                <a:spcPct val="100000"/>
              </a:lnSpc>
              <a:spcBef>
                <a:spcPts val="0"/>
              </a:spcBef>
            </a:pPr>
            <a:endParaRPr lang="en-US" sz="2200" dirty="0"/>
          </a:p>
          <a:p>
            <a:pPr marL="0" lvl="1" indent="0">
              <a:lnSpc>
                <a:spcPct val="100000"/>
              </a:lnSpc>
              <a:spcBef>
                <a:spcPts val="0"/>
              </a:spcBef>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Pros:</a:t>
            </a:r>
          </a:p>
          <a:p>
            <a:pPr marL="628650" lvl="1" indent="-342900">
              <a:lnSpc>
                <a:spcPct val="100000"/>
              </a:lnSpc>
              <a:spcBef>
                <a:spcPts val="0"/>
              </a:spcBef>
              <a:buClr>
                <a:schemeClr val="bg2">
                  <a:lumMod val="10000"/>
                </a:schemeClr>
              </a:buClr>
            </a:pPr>
            <a:r>
              <a:rPr lang="en-US" sz="2200" dirty="0"/>
              <a:t>Compute scales with job size, providing efficiency and savings.</a:t>
            </a:r>
          </a:p>
          <a:p>
            <a:pPr marL="628650" lvl="1" indent="-342900">
              <a:lnSpc>
                <a:spcPct val="100000"/>
              </a:lnSpc>
              <a:spcBef>
                <a:spcPts val="0"/>
              </a:spcBef>
              <a:buClr>
                <a:schemeClr val="bg2">
                  <a:lumMod val="10000"/>
                </a:schemeClr>
              </a:buClr>
            </a:pPr>
            <a:r>
              <a:rPr lang="en-US" sz="2200" dirty="0"/>
              <a:t>Job can be completed in a shorter timeframe.</a:t>
            </a:r>
          </a:p>
          <a:p>
            <a:pPr marL="628650" lvl="1" indent="-342900">
              <a:lnSpc>
                <a:spcPct val="100000"/>
              </a:lnSpc>
              <a:spcBef>
                <a:spcPts val="0"/>
              </a:spcBef>
              <a:buClr>
                <a:schemeClr val="bg2">
                  <a:lumMod val="10000"/>
                </a:schemeClr>
              </a:buClr>
            </a:pPr>
            <a:r>
              <a:rPr lang="en-US" sz="2200" dirty="0"/>
              <a:t>Even if a work item fails to complete, process is resilient.  </a:t>
            </a:r>
          </a:p>
          <a:p>
            <a:pPr marL="0" lvl="1" indent="0">
              <a:lnSpc>
                <a:spcPct val="100000"/>
              </a:lnSpc>
              <a:spcBef>
                <a:spcPts val="0"/>
              </a:spcBef>
              <a:buNone/>
            </a:pPr>
            <a:r>
              <a:rPr lang="en-US"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Implementation:</a:t>
            </a:r>
          </a:p>
          <a:p>
            <a:pPr marL="628650" lvl="1" indent="-342900">
              <a:lnSpc>
                <a:spcPct val="100000"/>
              </a:lnSpc>
              <a:spcBef>
                <a:spcPts val="0"/>
              </a:spcBef>
              <a:buClr>
                <a:schemeClr val="bg2">
                  <a:lumMod val="10000"/>
                </a:schemeClr>
              </a:buClr>
            </a:pPr>
            <a:r>
              <a:rPr lang="en-US" sz="2200" dirty="0"/>
              <a:t>Work items for batch job placed in Amazon SQS queue as </a:t>
            </a:r>
            <a:br>
              <a:rPr lang="en-US" sz="2200" dirty="0"/>
            </a:br>
            <a:r>
              <a:rPr lang="en-US" sz="2200" dirty="0"/>
              <a:t>messages.</a:t>
            </a:r>
          </a:p>
          <a:p>
            <a:pPr marL="628650" lvl="1" indent="-342900">
              <a:lnSpc>
                <a:spcPct val="100000"/>
              </a:lnSpc>
              <a:spcBef>
                <a:spcPts val="0"/>
              </a:spcBef>
              <a:buClr>
                <a:schemeClr val="bg2">
                  <a:lumMod val="10000"/>
                </a:schemeClr>
              </a:buClr>
            </a:pPr>
            <a:r>
              <a:rPr lang="en-US" sz="2200" dirty="0"/>
              <a:t>Auto Scaling group should be created to scale compute resources up or down based upon Amazon CloudWatch queue depth metric.</a:t>
            </a:r>
          </a:p>
          <a:p>
            <a:pPr marL="628650" lvl="1" indent="-342900">
              <a:lnSpc>
                <a:spcPct val="100000"/>
              </a:lnSpc>
              <a:spcBef>
                <a:spcPts val="0"/>
              </a:spcBef>
              <a:buClr>
                <a:schemeClr val="bg2">
                  <a:lumMod val="10000"/>
                </a:schemeClr>
              </a:buClr>
            </a:pPr>
            <a:r>
              <a:rPr lang="en-US" sz="2200" dirty="0"/>
              <a:t>Batch processing servers retrieve work items from Amazon SQS to complete job.</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1977" y="4137223"/>
            <a:ext cx="593389" cy="39559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683" y="3755053"/>
            <a:ext cx="281933" cy="33386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7619" y="3275648"/>
            <a:ext cx="370196" cy="38390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19072" y="2597693"/>
            <a:ext cx="642552" cy="62470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0629" y="4020463"/>
            <a:ext cx="726376" cy="766729"/>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1690" y="2304177"/>
            <a:ext cx="455279" cy="53722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683" y="3357116"/>
            <a:ext cx="281933" cy="333868"/>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4241" y="2967063"/>
            <a:ext cx="281933" cy="33386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4241" y="2602896"/>
            <a:ext cx="281933" cy="33386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4241" y="2205612"/>
            <a:ext cx="281933" cy="333868"/>
          </a:xfrm>
          <a:prstGeom prst="rect">
            <a:avLst/>
          </a:prstGeom>
        </p:spPr>
      </p:pic>
      <p:cxnSp>
        <p:nvCxnSpPr>
          <p:cNvPr id="4" name="Straight Connector 3"/>
          <p:cNvCxnSpPr>
            <a:stCxn id="13" idx="1"/>
          </p:cNvCxnSpPr>
          <p:nvPr/>
        </p:nvCxnSpPr>
        <p:spPr>
          <a:xfrm flipH="1" flipV="1">
            <a:off x="9293270" y="2565482"/>
            <a:ext cx="858419" cy="7309"/>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9060" y="3615723"/>
            <a:ext cx="281933" cy="333868"/>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9529" y="4020463"/>
            <a:ext cx="726376" cy="766729"/>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9207" y="3615723"/>
            <a:ext cx="281933" cy="333868"/>
          </a:xfrm>
          <a:prstGeom prst="rect">
            <a:avLst/>
          </a:prstGeom>
        </p:spPr>
      </p:pic>
      <p:sp>
        <p:nvSpPr>
          <p:cNvPr id="24" name="Right Arrow 23"/>
          <p:cNvSpPr/>
          <p:nvPr/>
        </p:nvSpPr>
        <p:spPr>
          <a:xfrm>
            <a:off x="8794792" y="4181315"/>
            <a:ext cx="435092" cy="307407"/>
          </a:xfrm>
          <a:prstGeom prst="rightArrow">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Right Arrow 24"/>
          <p:cNvSpPr/>
          <p:nvPr/>
        </p:nvSpPr>
        <p:spPr>
          <a:xfrm>
            <a:off x="10112628" y="4191359"/>
            <a:ext cx="435092" cy="307407"/>
          </a:xfrm>
          <a:prstGeom prst="rightArrow">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Right Arrow 25"/>
          <p:cNvSpPr/>
          <p:nvPr/>
        </p:nvSpPr>
        <p:spPr>
          <a:xfrm rot="5400000">
            <a:off x="11010792" y="3673948"/>
            <a:ext cx="236531" cy="307407"/>
          </a:xfrm>
          <a:prstGeom prst="rightArrow">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Box 10"/>
          <p:cNvSpPr txBox="1">
            <a:spLocks noChangeArrowheads="1"/>
          </p:cNvSpPr>
          <p:nvPr/>
        </p:nvSpPr>
        <p:spPr bwMode="auto">
          <a:xfrm>
            <a:off x="8638302" y="3320600"/>
            <a:ext cx="649559" cy="338548"/>
          </a:xfrm>
          <a:prstGeom prst="rect">
            <a:avLst/>
          </a:prstGeom>
          <a:noFill/>
          <a:ln w="9525">
            <a:noFill/>
            <a:miter lim="800000"/>
            <a:headEnd/>
            <a:tailEnd/>
          </a:ln>
        </p:spPr>
        <p:txBody>
          <a:bodyPr wrap="square" lIns="121915" tIns="60957" rIns="121915" bIns="60957">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Put</a:t>
            </a:r>
          </a:p>
        </p:txBody>
      </p:sp>
      <p:sp>
        <p:nvSpPr>
          <p:cNvPr id="28" name="TextBox 10"/>
          <p:cNvSpPr txBox="1">
            <a:spLocks noChangeArrowheads="1"/>
          </p:cNvSpPr>
          <p:nvPr/>
        </p:nvSpPr>
        <p:spPr bwMode="auto">
          <a:xfrm>
            <a:off x="10005394" y="3320600"/>
            <a:ext cx="649559" cy="338548"/>
          </a:xfrm>
          <a:prstGeom prst="rect">
            <a:avLst/>
          </a:prstGeom>
          <a:noFill/>
          <a:ln w="9525">
            <a:noFill/>
            <a:miter lim="800000"/>
            <a:headEnd/>
            <a:tailEnd/>
          </a:ln>
        </p:spPr>
        <p:txBody>
          <a:bodyPr wrap="square" lIns="121915" tIns="60957" rIns="121915" bIns="60957">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Get</a:t>
            </a:r>
          </a:p>
        </p:txBody>
      </p:sp>
      <p:sp>
        <p:nvSpPr>
          <p:cNvPr id="29" name="TextBox 10"/>
          <p:cNvSpPr txBox="1">
            <a:spLocks noChangeArrowheads="1"/>
          </p:cNvSpPr>
          <p:nvPr/>
        </p:nvSpPr>
        <p:spPr bwMode="auto">
          <a:xfrm>
            <a:off x="9770294" y="1783587"/>
            <a:ext cx="1222340" cy="553992"/>
          </a:xfrm>
          <a:prstGeom prst="rect">
            <a:avLst/>
          </a:prstGeom>
          <a:noFill/>
          <a:ln w="9525">
            <a:noFill/>
            <a:miter lim="800000"/>
            <a:headEnd/>
            <a:tailEnd/>
          </a:ln>
        </p:spPr>
        <p:txBody>
          <a:bodyPr wrap="square" lIns="121915" tIns="60957" rIns="121915" bIns="60957">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sp>
        <p:nvSpPr>
          <p:cNvPr id="30" name="TextBox 10"/>
          <p:cNvSpPr txBox="1">
            <a:spLocks noChangeArrowheads="1"/>
          </p:cNvSpPr>
          <p:nvPr/>
        </p:nvSpPr>
        <p:spPr bwMode="auto">
          <a:xfrm>
            <a:off x="11204587" y="2666061"/>
            <a:ext cx="1222340" cy="553992"/>
          </a:xfrm>
          <a:prstGeom prst="rect">
            <a:avLst/>
          </a:prstGeom>
          <a:noFill/>
          <a:ln w="9525">
            <a:noFill/>
            <a:miter lim="800000"/>
            <a:headEnd/>
            <a:tailEnd/>
          </a:ln>
        </p:spPr>
        <p:txBody>
          <a:bodyPr wrap="square" lIns="121915" tIns="60957" rIns="121915" bIns="60957">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spTree>
    <p:custDataLst>
      <p:tags r:id="rId1"/>
    </p:custDataLst>
    <p:extLst>
      <p:ext uri="{BB962C8B-B14F-4D97-AF65-F5344CB8AC3E}">
        <p14:creationId xmlns:p14="http://schemas.microsoft.com/office/powerpoint/2010/main" val="101739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Bootstrap Instance</a:t>
            </a:r>
          </a:p>
        </p:txBody>
      </p:sp>
      <p:sp>
        <p:nvSpPr>
          <p:cNvPr id="22" name="Content Placeholder 2"/>
          <p:cNvSpPr>
            <a:spLocks noGrp="1"/>
          </p:cNvSpPr>
          <p:nvPr>
            <p:ph idx="1"/>
          </p:nvPr>
        </p:nvSpPr>
        <p:spPr>
          <a:xfrm>
            <a:off x="274882" y="1321028"/>
            <a:ext cx="11352570" cy="5281337"/>
          </a:xfrm>
        </p:spPr>
        <p:txBody>
          <a:bodyPr>
            <a:noAutofit/>
          </a:bodyPr>
          <a:lstStyle/>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Problem: </a:t>
            </a:r>
            <a:r>
              <a:rPr lang="en-US" sz="2200" dirty="0"/>
              <a:t>Code releases happen often. Creating a new AMI every time you have a release and managing these AMIs across multiple regions is difficult.</a:t>
            </a:r>
          </a:p>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Solution: </a:t>
            </a:r>
            <a:r>
              <a:rPr lang="en-US" sz="2200" dirty="0"/>
              <a:t>Develop a base AMI, and then bootstrap the instance </a:t>
            </a:r>
            <a:br>
              <a:rPr lang="en-US" sz="2200" dirty="0"/>
            </a:br>
            <a:r>
              <a:rPr lang="en-US" sz="2200" dirty="0"/>
              <a:t>during the boot process to install software, get updates, and </a:t>
            </a:r>
            <a:br>
              <a:rPr lang="en-US" sz="2200" dirty="0"/>
            </a:br>
            <a:r>
              <a:rPr lang="en-US" sz="2200" dirty="0"/>
              <a:t>install source code so that your AMI rarely or never changes.</a:t>
            </a:r>
          </a:p>
          <a:p>
            <a:pPr>
              <a:lnSpc>
                <a:spcPct val="100000"/>
              </a:lnSpc>
              <a:spcBef>
                <a:spcPts val="0"/>
              </a:spcBef>
            </a:pPr>
            <a:endParaRPr lang="en-US" sz="1200" dirty="0"/>
          </a:p>
          <a:p>
            <a:pPr marL="0" indent="0">
              <a:lnSpc>
                <a:spcPct val="100000"/>
              </a:lnSpc>
              <a:spcBef>
                <a:spcPts val="0"/>
              </a:spcBef>
              <a:buNone/>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Pros:</a:t>
            </a:r>
          </a:p>
          <a:p>
            <a:pPr marL="628650" lvl="1" indent="-342900">
              <a:lnSpc>
                <a:spcPct val="100000"/>
              </a:lnSpc>
              <a:spcBef>
                <a:spcPts val="0"/>
              </a:spcBef>
              <a:buClr>
                <a:schemeClr val="bg2">
                  <a:lumMod val="10000"/>
                </a:schemeClr>
              </a:buClr>
            </a:pPr>
            <a:r>
              <a:rPr lang="en-US" sz="2200" dirty="0"/>
              <a:t>Do not need to update AMI regularly and move customized </a:t>
            </a:r>
            <a:br>
              <a:rPr lang="en-US" sz="2200" dirty="0"/>
            </a:br>
            <a:r>
              <a:rPr lang="en-US" sz="2200" dirty="0"/>
              <a:t>AMI between regions for each software release.</a:t>
            </a:r>
          </a:p>
          <a:p>
            <a:pPr marL="0" lvl="1" indent="0">
              <a:lnSpc>
                <a:spcPct val="100000"/>
              </a:lnSpc>
              <a:spcBef>
                <a:spcPts val="0"/>
              </a:spcBef>
              <a:buNone/>
            </a:pPr>
            <a:r>
              <a:rPr lang="en-US"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Implementation:</a:t>
            </a:r>
          </a:p>
          <a:p>
            <a:pPr marL="628650" lvl="1" indent="-342900">
              <a:lnSpc>
                <a:spcPct val="100000"/>
              </a:lnSpc>
              <a:spcBef>
                <a:spcPts val="0"/>
              </a:spcBef>
              <a:buClr>
                <a:schemeClr val="bg2">
                  <a:lumMod val="10000"/>
                </a:schemeClr>
              </a:buClr>
            </a:pPr>
            <a:r>
              <a:rPr lang="en-US" sz="2200" dirty="0"/>
              <a:t>Identify a base AMI to start from.</a:t>
            </a:r>
          </a:p>
          <a:p>
            <a:pPr marL="628650" lvl="1" indent="-342900">
              <a:lnSpc>
                <a:spcPct val="100000"/>
              </a:lnSpc>
              <a:spcBef>
                <a:spcPts val="0"/>
              </a:spcBef>
              <a:buClr>
                <a:schemeClr val="bg2">
                  <a:lumMod val="10000"/>
                </a:schemeClr>
              </a:buClr>
            </a:pPr>
            <a:r>
              <a:rPr lang="en-US" sz="2200" dirty="0"/>
              <a:t>Create a repository where your code is located.</a:t>
            </a:r>
          </a:p>
          <a:p>
            <a:pPr marL="628650" lvl="1" indent="-342900">
              <a:lnSpc>
                <a:spcPct val="100000"/>
              </a:lnSpc>
              <a:spcBef>
                <a:spcPts val="0"/>
              </a:spcBef>
              <a:buClr>
                <a:schemeClr val="bg2">
                  <a:lumMod val="10000"/>
                </a:schemeClr>
              </a:buClr>
            </a:pPr>
            <a:r>
              <a:rPr lang="en-US" sz="2200" dirty="0"/>
              <a:t>Identify all packages and configs that need to occur at launch of the instance.</a:t>
            </a:r>
          </a:p>
          <a:p>
            <a:pPr marL="628650" lvl="1" indent="-342900">
              <a:lnSpc>
                <a:spcPct val="100000"/>
              </a:lnSpc>
              <a:spcBef>
                <a:spcPts val="0"/>
              </a:spcBef>
              <a:buClr>
                <a:schemeClr val="bg2">
                  <a:lumMod val="10000"/>
                </a:schemeClr>
              </a:buClr>
            </a:pPr>
            <a:r>
              <a:rPr lang="en-US" sz="2200" dirty="0"/>
              <a:t>During launch, pass user data to your EC2 instances that will be executed to bootstrap your instance.</a:t>
            </a:r>
          </a:p>
        </p:txBody>
      </p:sp>
      <p:sp>
        <p:nvSpPr>
          <p:cNvPr id="4" name="Text Placeholder 2"/>
          <p:cNvSpPr txBox="1">
            <a:spLocks/>
          </p:cNvSpPr>
          <p:nvPr/>
        </p:nvSpPr>
        <p:spPr>
          <a:xfrm>
            <a:off x="460311" y="708178"/>
            <a:ext cx="7418628" cy="5222601"/>
          </a:xfrm>
          <a:prstGeom prst="rect">
            <a:avLst/>
          </a:prstGeom>
        </p:spPr>
        <p:txBody>
          <a:bodyPr lIns="121915" tIns="60957" rIns="121915" bIns="60957"/>
          <a:lstStyle>
            <a:lvl1pPr marL="342900" indent="-342900" algn="l" defTabSz="457200" rtl="0" eaLnBrk="1" latinLnBrk="0" hangingPunct="1">
              <a:spcBef>
                <a:spcPct val="20000"/>
              </a:spcBef>
              <a:buFont typeface="Arial"/>
              <a:buChar char="•"/>
              <a:defRPr sz="1800" kern="1200">
                <a:ln>
                  <a:noFill/>
                </a:ln>
                <a:solidFill>
                  <a:srgbClr val="333334"/>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rgbClr val="333334"/>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rgbClr val="333334"/>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rgbClr val="333334"/>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rgbClr val="33333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67" dirty="0"/>
          </a:p>
        </p:txBody>
      </p:sp>
      <p:sp>
        <p:nvSpPr>
          <p:cNvPr id="5" name="Rounded Rectangle 4"/>
          <p:cNvSpPr/>
          <p:nvPr/>
        </p:nvSpPr>
        <p:spPr>
          <a:xfrm>
            <a:off x="8414981" y="2388757"/>
            <a:ext cx="2529816" cy="2742082"/>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cxnSp>
        <p:nvCxnSpPr>
          <p:cNvPr id="9" name="Straight Arrow Connector 8"/>
          <p:cNvCxnSpPr>
            <a:endCxn id="11" idx="1"/>
          </p:cNvCxnSpPr>
          <p:nvPr/>
        </p:nvCxnSpPr>
        <p:spPr>
          <a:xfrm flipV="1">
            <a:off x="9555500" y="3231314"/>
            <a:ext cx="1690192" cy="866"/>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TextBox 4"/>
          <p:cNvSpPr txBox="1">
            <a:spLocks noChangeArrowheads="1"/>
          </p:cNvSpPr>
          <p:nvPr/>
        </p:nvSpPr>
        <p:spPr bwMode="auto">
          <a:xfrm>
            <a:off x="11194177" y="3466494"/>
            <a:ext cx="880428" cy="277000"/>
          </a:xfrm>
          <a:prstGeom prst="rect">
            <a:avLst/>
          </a:prstGeom>
          <a:noFill/>
          <a:ln w="9525">
            <a:noFill/>
            <a:miter lim="800000"/>
            <a:headEnd/>
            <a:tailEnd/>
          </a:ln>
        </p:spPr>
        <p:txBody>
          <a:bodyPr>
            <a:spAutoFit/>
          </a:bodyPr>
          <a:lstStyle/>
          <a:p>
            <a:pPr algn="ctr"/>
            <a:r>
              <a:rPr lang="en-US" sz="1200" dirty="0">
                <a:latin typeface="Arial"/>
                <a:ea typeface="Verdana" pitchFamily="34" charset="0"/>
                <a:cs typeface="Arial"/>
              </a:rPr>
              <a:t>GitHub</a:t>
            </a:r>
          </a:p>
        </p:txBody>
      </p:sp>
      <p:pic>
        <p:nvPicPr>
          <p:cNvPr id="11" name="Picture 10"/>
          <p:cNvPicPr>
            <a:picLocks noChangeAspect="1"/>
          </p:cNvPicPr>
          <p:nvPr/>
        </p:nvPicPr>
        <p:blipFill>
          <a:blip r:embed="rId4"/>
          <a:stretch>
            <a:fillRect/>
          </a:stretch>
        </p:blipFill>
        <p:spPr>
          <a:xfrm>
            <a:off x="11245692" y="2989849"/>
            <a:ext cx="777398" cy="482929"/>
          </a:xfrm>
          <a:prstGeom prst="rect">
            <a:avLst/>
          </a:prstGeom>
        </p:spPr>
      </p:pic>
      <p:sp>
        <p:nvSpPr>
          <p:cNvPr id="12" name="TextBox 10"/>
          <p:cNvSpPr txBox="1">
            <a:spLocks noChangeArrowheads="1"/>
          </p:cNvSpPr>
          <p:nvPr/>
        </p:nvSpPr>
        <p:spPr bwMode="auto">
          <a:xfrm>
            <a:off x="8730830" y="4573484"/>
            <a:ext cx="795733" cy="277000"/>
          </a:xfrm>
          <a:prstGeom prst="rect">
            <a:avLst/>
          </a:prstGeom>
          <a:noFill/>
          <a:ln w="9525">
            <a:noFill/>
            <a:miter lim="800000"/>
            <a:headEnd/>
            <a:tailEnd/>
          </a:ln>
        </p:spPr>
        <p:txBody>
          <a:bodyPr wrap="square">
            <a:spAutoFit/>
          </a:bodyPr>
          <a:lstStyle/>
          <a:p>
            <a:pPr algn="r"/>
            <a:r>
              <a:rPr lang="en-US" sz="1200" dirty="0">
                <a:latin typeface="Arial"/>
                <a:ea typeface="Verdana" pitchFamily="34" charset="0"/>
                <a:cs typeface="Arial"/>
              </a:rPr>
              <a:t>AMI</a:t>
            </a:r>
          </a:p>
        </p:txBody>
      </p:sp>
      <p:sp>
        <p:nvSpPr>
          <p:cNvPr id="14" name="Right Arrow 13"/>
          <p:cNvSpPr/>
          <p:nvPr/>
        </p:nvSpPr>
        <p:spPr>
          <a:xfrm rot="16200000">
            <a:off x="9035743" y="3682902"/>
            <a:ext cx="406770" cy="229058"/>
          </a:xfrm>
          <a:prstGeom prst="rightArrow">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TextBox 111"/>
          <p:cNvSpPr txBox="1">
            <a:spLocks noChangeArrowheads="1"/>
          </p:cNvSpPr>
          <p:nvPr/>
        </p:nvSpPr>
        <p:spPr bwMode="auto">
          <a:xfrm>
            <a:off x="10014995" y="4511289"/>
            <a:ext cx="929801" cy="461665"/>
          </a:xfrm>
          <a:prstGeom prst="rect">
            <a:avLst/>
          </a:prstGeom>
          <a:noFill/>
          <a:ln w="9525">
            <a:noFill/>
            <a:miter lim="800000"/>
            <a:headEnd/>
            <a:tailEnd/>
          </a:ln>
        </p:spPr>
        <p:txBody>
          <a:bodyPr wrap="square">
            <a:spAutoFit/>
          </a:bodyPr>
          <a:lstStyle/>
          <a:p>
            <a:pPr algn="ctr"/>
            <a:r>
              <a:rPr lang="en-US" sz="1200" dirty="0">
                <a:latin typeface="Arial"/>
                <a:ea typeface="Verdana" pitchFamily="34" charset="0"/>
                <a:cs typeface="Arial"/>
              </a:rPr>
              <a:t>Amazon S3</a:t>
            </a:r>
          </a:p>
        </p:txBody>
      </p:sp>
      <p:cxnSp>
        <p:nvCxnSpPr>
          <p:cNvPr id="17" name="Straight Arrow Connector 16"/>
          <p:cNvCxnSpPr/>
          <p:nvPr/>
        </p:nvCxnSpPr>
        <p:spPr>
          <a:xfrm>
            <a:off x="9555500" y="3232180"/>
            <a:ext cx="624165" cy="1025350"/>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9257420" y="2724038"/>
            <a:ext cx="0" cy="204739"/>
          </a:xfrm>
          <a:prstGeom prst="line">
            <a:avLst/>
          </a:prstGeom>
          <a:ln w="28575">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9257420" y="2724038"/>
            <a:ext cx="493663" cy="0"/>
          </a:xfrm>
          <a:prstGeom prst="line">
            <a:avLst/>
          </a:prstGeom>
          <a:ln w="28575">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9751083" y="2724038"/>
            <a:ext cx="0" cy="265811"/>
          </a:xfrm>
          <a:prstGeom prst="line">
            <a:avLst/>
          </a:prstGeom>
          <a:ln w="28575">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9555500" y="2989849"/>
            <a:ext cx="195583" cy="0"/>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4398" y="2942241"/>
            <a:ext cx="552165" cy="572616"/>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7722" y="4116927"/>
            <a:ext cx="405295" cy="420305"/>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79665" y="3949110"/>
            <a:ext cx="562816" cy="583661"/>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1420" y="2270578"/>
            <a:ext cx="530362" cy="530362"/>
          </a:xfrm>
          <a:prstGeom prst="rect">
            <a:avLst/>
          </a:prstGeom>
        </p:spPr>
      </p:pic>
    </p:spTree>
    <p:custDataLst>
      <p:tags r:id="rId1"/>
    </p:custDataLst>
    <p:extLst>
      <p:ext uri="{BB962C8B-B14F-4D97-AF65-F5344CB8AC3E}">
        <p14:creationId xmlns:p14="http://schemas.microsoft.com/office/powerpoint/2010/main" val="322090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Bootstrap Instance: Example</a:t>
            </a:r>
          </a:p>
        </p:txBody>
      </p:sp>
      <p:pic>
        <p:nvPicPr>
          <p:cNvPr id="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77" y="1542549"/>
            <a:ext cx="7130487" cy="458527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4" name="Rounded Rectangle 63"/>
          <p:cNvSpPr/>
          <p:nvPr/>
        </p:nvSpPr>
        <p:spPr>
          <a:xfrm>
            <a:off x="8183854" y="2273585"/>
            <a:ext cx="2529816" cy="2742082"/>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5" name="Straight Arrow Connector 64"/>
          <p:cNvCxnSpPr>
            <a:endCxn id="67" idx="1"/>
          </p:cNvCxnSpPr>
          <p:nvPr/>
        </p:nvCxnSpPr>
        <p:spPr>
          <a:xfrm flipV="1">
            <a:off x="9324373" y="3116142"/>
            <a:ext cx="1690192" cy="866"/>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6" name="TextBox 4"/>
          <p:cNvSpPr txBox="1">
            <a:spLocks noChangeArrowheads="1"/>
          </p:cNvSpPr>
          <p:nvPr/>
        </p:nvSpPr>
        <p:spPr bwMode="auto">
          <a:xfrm>
            <a:off x="10963050" y="3300523"/>
            <a:ext cx="880428" cy="277000"/>
          </a:xfrm>
          <a:prstGeom prst="rect">
            <a:avLst/>
          </a:prstGeom>
          <a:noFill/>
          <a:ln w="9525">
            <a:noFill/>
            <a:miter lim="800000"/>
            <a:headEnd/>
            <a:tailEnd/>
          </a:ln>
        </p:spPr>
        <p:txBody>
          <a:bodyPr>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GitHub</a:t>
            </a:r>
          </a:p>
        </p:txBody>
      </p:sp>
      <p:pic>
        <p:nvPicPr>
          <p:cNvPr id="67" name="Picture 66"/>
          <p:cNvPicPr>
            <a:picLocks noChangeAspect="1"/>
          </p:cNvPicPr>
          <p:nvPr/>
        </p:nvPicPr>
        <p:blipFill>
          <a:blip r:embed="rId5"/>
          <a:stretch>
            <a:fillRect/>
          </a:stretch>
        </p:blipFill>
        <p:spPr>
          <a:xfrm>
            <a:off x="11014565" y="2874677"/>
            <a:ext cx="777398" cy="482929"/>
          </a:xfrm>
          <a:prstGeom prst="rect">
            <a:avLst/>
          </a:prstGeom>
        </p:spPr>
      </p:pic>
      <p:sp>
        <p:nvSpPr>
          <p:cNvPr id="68" name="TextBox 10"/>
          <p:cNvSpPr txBox="1">
            <a:spLocks noChangeArrowheads="1"/>
          </p:cNvSpPr>
          <p:nvPr/>
        </p:nvSpPr>
        <p:spPr bwMode="auto">
          <a:xfrm>
            <a:off x="8499703" y="4458312"/>
            <a:ext cx="795733" cy="277000"/>
          </a:xfrm>
          <a:prstGeom prst="rect">
            <a:avLst/>
          </a:prstGeom>
          <a:noFill/>
          <a:ln w="9525">
            <a:noFill/>
            <a:miter lim="800000"/>
            <a:headEnd/>
            <a:tailEnd/>
          </a:ln>
        </p:spPr>
        <p:txBody>
          <a:bodyPr wrap="square">
            <a:spAutoFit/>
          </a:bodyPr>
          <a:lstStyle/>
          <a:p>
            <a:pPr algn="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69" name="Right Arrow 68"/>
          <p:cNvSpPr/>
          <p:nvPr/>
        </p:nvSpPr>
        <p:spPr>
          <a:xfrm rot="16200000">
            <a:off x="8804616" y="3567730"/>
            <a:ext cx="406770" cy="229058"/>
          </a:xfrm>
          <a:prstGeom prst="rightArrow">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TextBox 111"/>
          <p:cNvSpPr txBox="1">
            <a:spLocks noChangeArrowheads="1"/>
          </p:cNvSpPr>
          <p:nvPr/>
        </p:nvSpPr>
        <p:spPr bwMode="auto">
          <a:xfrm>
            <a:off x="9783868" y="4368602"/>
            <a:ext cx="929801" cy="461665"/>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S3</a:t>
            </a:r>
          </a:p>
        </p:txBody>
      </p:sp>
      <p:cxnSp>
        <p:nvCxnSpPr>
          <p:cNvPr id="71" name="Straight Arrow Connector 70"/>
          <p:cNvCxnSpPr/>
          <p:nvPr/>
        </p:nvCxnSpPr>
        <p:spPr>
          <a:xfrm>
            <a:off x="9324373" y="3117008"/>
            <a:ext cx="624165" cy="1025350"/>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9026293" y="2608866"/>
            <a:ext cx="0" cy="204739"/>
          </a:xfrm>
          <a:prstGeom prst="line">
            <a:avLst/>
          </a:prstGeom>
          <a:ln w="28575">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9026293" y="2608866"/>
            <a:ext cx="493663" cy="0"/>
          </a:xfrm>
          <a:prstGeom prst="line">
            <a:avLst/>
          </a:prstGeom>
          <a:ln w="28575">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9519956" y="2608866"/>
            <a:ext cx="0" cy="265811"/>
          </a:xfrm>
          <a:prstGeom prst="line">
            <a:avLst/>
          </a:prstGeom>
          <a:ln w="28575">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9324373" y="2874677"/>
            <a:ext cx="195583" cy="0"/>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60" name="Picture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3271" y="2827069"/>
            <a:ext cx="552165" cy="572616"/>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6595" y="4001755"/>
            <a:ext cx="405295" cy="420305"/>
          </a:xfrm>
          <a:prstGeom prst="rect">
            <a:avLst/>
          </a:prstGeom>
        </p:spPr>
      </p:pic>
      <p:pic>
        <p:nvPicPr>
          <p:cNvPr id="62" name="Picture 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8538" y="3833938"/>
            <a:ext cx="562816" cy="583661"/>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38921" y="2173598"/>
            <a:ext cx="460782" cy="460782"/>
          </a:xfrm>
          <a:prstGeom prst="rect">
            <a:avLst/>
          </a:prstGeom>
        </p:spPr>
      </p:pic>
    </p:spTree>
    <p:custDataLst>
      <p:tags r:id="rId1"/>
    </p:custDataLst>
    <p:extLst>
      <p:ext uri="{BB962C8B-B14F-4D97-AF65-F5344CB8AC3E}">
        <p14:creationId xmlns:p14="http://schemas.microsoft.com/office/powerpoint/2010/main" val="293301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398674"/>
            <a:ext cx="11095836" cy="2278859"/>
          </a:xfrm>
        </p:spPr>
        <p:txBody>
          <a:bodyPr>
            <a:noAutofit/>
          </a:bodyPr>
          <a:lstStyle/>
          <a:p>
            <a:r>
              <a:rPr lang="en-US" sz="4800" dirty="0"/>
              <a:t>Stream Processing Example:</a:t>
            </a:r>
            <a:br>
              <a:rPr lang="en-US" sz="4800" dirty="0"/>
            </a:br>
            <a:r>
              <a:rPr lang="en-US" sz="4800" dirty="0"/>
              <a:t>The Amazon Associates program</a:t>
            </a:r>
            <a:br>
              <a:rPr lang="en-US" sz="3200" dirty="0"/>
            </a:br>
            <a:endParaRPr lang="en-US" sz="3200" dirty="0"/>
          </a:p>
        </p:txBody>
      </p:sp>
    </p:spTree>
    <p:custDataLst>
      <p:tags r:id="rId1"/>
    </p:custDataLst>
    <p:extLst>
      <p:ext uri="{BB962C8B-B14F-4D97-AF65-F5344CB8AC3E}">
        <p14:creationId xmlns:p14="http://schemas.microsoft.com/office/powerpoint/2010/main" val="91924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 1: Amazon Associates Program</a:t>
            </a:r>
          </a:p>
        </p:txBody>
      </p:sp>
      <p:pic>
        <p:nvPicPr>
          <p:cNvPr id="7" name="Picture 6"/>
          <p:cNvPicPr>
            <a:picLocks noChangeAspect="1"/>
          </p:cNvPicPr>
          <p:nvPr/>
        </p:nvPicPr>
        <p:blipFill>
          <a:blip r:embed="rId4"/>
          <a:stretch>
            <a:fillRect/>
          </a:stretch>
        </p:blipFill>
        <p:spPr>
          <a:xfrm>
            <a:off x="196107" y="1726754"/>
            <a:ext cx="3080767" cy="726923"/>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08671" y="3463360"/>
            <a:ext cx="5231587" cy="277551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8711359" y="2877198"/>
            <a:ext cx="3035763" cy="369332"/>
          </a:xfrm>
          <a:prstGeom prst="rect">
            <a:avLst/>
          </a:prstGeom>
          <a:solidFill>
            <a:schemeClr val="accent5">
              <a:lumMod val="20000"/>
              <a:lumOff val="80000"/>
            </a:schemeClr>
          </a:solidFill>
          <a:ln>
            <a:solidFill>
              <a:schemeClr val="accent1"/>
            </a:solidFill>
          </a:ln>
        </p:spPr>
        <p:txBody>
          <a:bodyPr wrap="square" rtlCol="0">
            <a:spAutoFit/>
          </a:bodyPr>
          <a:lstStyle>
            <a:defPPr>
              <a:defRPr lang="en-US"/>
            </a:defPPr>
            <a:lvl1pPr algn="ctr">
              <a:defRPr b="1">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Payment service</a:t>
            </a:r>
          </a:p>
        </p:txBody>
      </p:sp>
      <p:cxnSp>
        <p:nvCxnSpPr>
          <p:cNvPr id="11" name="Curved Connector 10"/>
          <p:cNvCxnSpPr>
            <a:stCxn id="7" idx="2"/>
            <a:endCxn id="8" idx="1"/>
          </p:cNvCxnSpPr>
          <p:nvPr/>
        </p:nvCxnSpPr>
        <p:spPr>
          <a:xfrm rot="16200000" flipH="1">
            <a:off x="1173861" y="3016306"/>
            <a:ext cx="2397441" cy="1272180"/>
          </a:xfrm>
          <a:prstGeom prst="curved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150574" y="2600715"/>
            <a:ext cx="4393102" cy="646331"/>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Registered Amazon Associate adds a link to Amazon.com in their website</a:t>
            </a:r>
          </a:p>
        </p:txBody>
      </p:sp>
      <p:sp>
        <p:nvSpPr>
          <p:cNvPr id="16" name="TextBox 15"/>
          <p:cNvSpPr txBox="1"/>
          <p:nvPr/>
        </p:nvSpPr>
        <p:spPr>
          <a:xfrm>
            <a:off x="8597447" y="4689733"/>
            <a:ext cx="2831603" cy="1200329"/>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Purchase was made by a user who visited Amazon.com from Associate’s link</a:t>
            </a:r>
          </a:p>
        </p:txBody>
      </p:sp>
      <p:cxnSp>
        <p:nvCxnSpPr>
          <p:cNvPr id="18" name="Curved Connector 17"/>
          <p:cNvCxnSpPr>
            <a:stCxn id="29" idx="6"/>
            <a:endCxn id="9" idx="2"/>
          </p:cNvCxnSpPr>
          <p:nvPr/>
        </p:nvCxnSpPr>
        <p:spPr>
          <a:xfrm flipV="1">
            <a:off x="8240258" y="3246530"/>
            <a:ext cx="1988983" cy="1330352"/>
          </a:xfrm>
          <a:prstGeom prst="curved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573925" y="1435778"/>
            <a:ext cx="3310631" cy="923330"/>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Associate earns advertising fees for qualified purchases (monthly payout)</a:t>
            </a:r>
          </a:p>
        </p:txBody>
      </p:sp>
      <p:sp>
        <p:nvSpPr>
          <p:cNvPr id="28" name="TextBox 27"/>
          <p:cNvSpPr txBox="1"/>
          <p:nvPr/>
        </p:nvSpPr>
        <p:spPr>
          <a:xfrm>
            <a:off x="4375700" y="1475987"/>
            <a:ext cx="3429379" cy="646331"/>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How to build this monthly           payment system?</a:t>
            </a:r>
          </a:p>
        </p:txBody>
      </p:sp>
      <p:sp>
        <p:nvSpPr>
          <p:cNvPr id="29" name="Oval 28"/>
          <p:cNvSpPr/>
          <p:nvPr/>
        </p:nvSpPr>
        <p:spPr>
          <a:xfrm>
            <a:off x="7031278" y="4351179"/>
            <a:ext cx="1208980" cy="45140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custDataLst>
      <p:tags r:id="rId1"/>
    </p:custDataLst>
    <p:extLst>
      <p:ext uri="{BB962C8B-B14F-4D97-AF65-F5344CB8AC3E}">
        <p14:creationId xmlns:p14="http://schemas.microsoft.com/office/powerpoint/2010/main" val="2636208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Associates Program</a:t>
            </a:r>
          </a:p>
        </p:txBody>
      </p:sp>
      <p:sp>
        <p:nvSpPr>
          <p:cNvPr id="5" name="Magnetic Disk 1"/>
          <p:cNvSpPr/>
          <p:nvPr/>
        </p:nvSpPr>
        <p:spPr>
          <a:xfrm>
            <a:off x="1246598" y="1832052"/>
            <a:ext cx="1236736" cy="1161045"/>
          </a:xfrm>
          <a:prstGeom prst="flowChartMagneticDisk">
            <a:avLst/>
          </a:prstGeom>
          <a:solidFill>
            <a:schemeClr val="bg1">
              <a:lumMod val="9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orders</a:t>
            </a:r>
          </a:p>
        </p:txBody>
      </p:sp>
      <p:sp>
        <p:nvSpPr>
          <p:cNvPr id="6" name="Rectangle 5"/>
          <p:cNvSpPr/>
          <p:nvPr/>
        </p:nvSpPr>
        <p:spPr>
          <a:xfrm>
            <a:off x="3175652" y="3084795"/>
            <a:ext cx="1326652" cy="775803"/>
          </a:xfrm>
          <a:prstGeom prst="rect">
            <a:avLst/>
          </a:prstGeom>
          <a:solidFill>
            <a:schemeClr val="accent6">
              <a:lumMod val="40000"/>
              <a:lumOff val="60000"/>
            </a:schemeClr>
          </a:solidFill>
          <a:ln>
            <a:solidFill>
              <a:schemeClr val="accent6">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133"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 app</a:t>
            </a:r>
          </a:p>
        </p:txBody>
      </p:sp>
      <p:sp>
        <p:nvSpPr>
          <p:cNvPr id="7" name="Multidocument 3"/>
          <p:cNvSpPr/>
          <p:nvPr/>
        </p:nvSpPr>
        <p:spPr>
          <a:xfrm>
            <a:off x="3963374" y="4753408"/>
            <a:ext cx="2185211" cy="1482956"/>
          </a:xfrm>
          <a:prstGeom prst="flowChartMultidocumen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bi-hourly</a:t>
            </a:r>
          </a:p>
          <a:p>
            <a:pPr algn="ctr"/>
            <a:r>
              <a:rPr lang="en-US" sz="1867"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flat files</a:t>
            </a:r>
          </a:p>
        </p:txBody>
      </p:sp>
      <p:sp>
        <p:nvSpPr>
          <p:cNvPr id="9" name="Multidocument 6"/>
          <p:cNvSpPr/>
          <p:nvPr/>
        </p:nvSpPr>
        <p:spPr>
          <a:xfrm>
            <a:off x="7482032" y="4709009"/>
            <a:ext cx="2008172" cy="1571755"/>
          </a:xfrm>
          <a:prstGeom prst="flowChartMultidocumen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daily</a:t>
            </a:r>
          </a:p>
          <a:p>
            <a:pPr algn="ctr"/>
            <a:r>
              <a:rPr lang="en-US" sz="1867"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aggregations</a:t>
            </a:r>
          </a:p>
        </p:txBody>
      </p:sp>
      <p:cxnSp>
        <p:nvCxnSpPr>
          <p:cNvPr id="24" name="Elbow Connector 23"/>
          <p:cNvCxnSpPr/>
          <p:nvPr/>
        </p:nvCxnSpPr>
        <p:spPr>
          <a:xfrm rot="5400000" flipH="1" flipV="1">
            <a:off x="8724398" y="3953141"/>
            <a:ext cx="848411" cy="663325"/>
          </a:xfrm>
          <a:prstGeom prst="bentConnector3">
            <a:avLst>
              <a:gd name="adj1" fmla="val 50000"/>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rot="16200000" flipH="1">
            <a:off x="7269307" y="3802879"/>
            <a:ext cx="848408" cy="963852"/>
          </a:xfrm>
          <a:prstGeom prst="bentConnector3">
            <a:avLst>
              <a:gd name="adj1" fmla="val 50000"/>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p:nvPr/>
        </p:nvCxnSpPr>
        <p:spPr>
          <a:xfrm rot="5400000" flipH="1" flipV="1">
            <a:off x="5659377" y="3893980"/>
            <a:ext cx="892805" cy="940452"/>
          </a:xfrm>
          <a:prstGeom prst="bentConnector3">
            <a:avLst>
              <a:gd name="adj1" fmla="val 50000"/>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Elbow Connector 49"/>
          <p:cNvCxnSpPr/>
          <p:nvPr/>
        </p:nvCxnSpPr>
        <p:spPr>
          <a:xfrm rot="16200000" flipH="1">
            <a:off x="3765151" y="3991254"/>
            <a:ext cx="835601" cy="688701"/>
          </a:xfrm>
          <a:prstGeom prst="bentConnector3">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urved Connector 56"/>
          <p:cNvCxnSpPr>
            <a:stCxn id="5" idx="4"/>
            <a:endCxn id="6" idx="0"/>
          </p:cNvCxnSpPr>
          <p:nvPr/>
        </p:nvCxnSpPr>
        <p:spPr>
          <a:xfrm>
            <a:off x="2483334" y="2412574"/>
            <a:ext cx="1355644" cy="672221"/>
          </a:xfrm>
          <a:prstGeom prst="curvedConnector2">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urved Connector 59"/>
          <p:cNvCxnSpPr>
            <a:stCxn id="29" idx="0"/>
          </p:cNvCxnSpPr>
          <p:nvPr/>
        </p:nvCxnSpPr>
        <p:spPr>
          <a:xfrm rot="5400000" flipH="1" flipV="1">
            <a:off x="9488270" y="1877448"/>
            <a:ext cx="1209283" cy="1205415"/>
          </a:xfrm>
          <a:prstGeom prst="curvedConnector3">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3" name="Line Callout 2 62"/>
          <p:cNvSpPr/>
          <p:nvPr/>
        </p:nvSpPr>
        <p:spPr>
          <a:xfrm>
            <a:off x="769200" y="3973311"/>
            <a:ext cx="2085923" cy="1000659"/>
          </a:xfrm>
          <a:prstGeom prst="borderCallout2">
            <a:avLst>
              <a:gd name="adj1" fmla="val 391"/>
              <a:gd name="adj2" fmla="val 62926"/>
              <a:gd name="adj3" fmla="val -46343"/>
              <a:gd name="adj4" fmla="val 69005"/>
              <a:gd name="adj5" fmla="val -54403"/>
              <a:gd name="adj6" fmla="val 111064"/>
            </a:avLst>
          </a:prstGeom>
          <a:solidFill>
            <a:schemeClr val="accent2">
              <a:lumMod val="40000"/>
              <a:lumOff val="60000"/>
            </a:schemeClr>
          </a:solidFill>
          <a:ln w="28575">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Pulls data from the database every 2 hours</a:t>
            </a:r>
          </a:p>
        </p:txBody>
      </p:sp>
      <p:graphicFrame>
        <p:nvGraphicFramePr>
          <p:cNvPr id="22" name="Table 21"/>
          <p:cNvGraphicFramePr>
            <a:graphicFrameLocks noGrp="1"/>
          </p:cNvGraphicFramePr>
          <p:nvPr>
            <p:extLst>
              <p:ext uri="{D42A27DB-BD31-4B8C-83A1-F6EECF244321}">
                <p14:modId xmlns:p14="http://schemas.microsoft.com/office/powerpoint/2010/main" val="11027593"/>
              </p:ext>
            </p:extLst>
          </p:nvPr>
        </p:nvGraphicFramePr>
        <p:xfrm>
          <a:off x="9760651" y="4364743"/>
          <a:ext cx="2096821" cy="1551057"/>
        </p:xfrm>
        <a:graphic>
          <a:graphicData uri="http://schemas.openxmlformats.org/drawingml/2006/table">
            <a:tbl>
              <a:tblPr/>
              <a:tblGrid>
                <a:gridCol w="1123397">
                  <a:extLst>
                    <a:ext uri="{9D8B030D-6E8A-4147-A177-3AD203B41FA5}">
                      <a16:colId xmlns:a16="http://schemas.microsoft.com/office/drawing/2014/main" val="20000"/>
                    </a:ext>
                  </a:extLst>
                </a:gridCol>
                <a:gridCol w="973424">
                  <a:extLst>
                    <a:ext uri="{9D8B030D-6E8A-4147-A177-3AD203B41FA5}">
                      <a16:colId xmlns:a16="http://schemas.microsoft.com/office/drawing/2014/main" val="20001"/>
                    </a:ext>
                  </a:extLst>
                </a:gridCol>
              </a:tblGrid>
              <a:tr h="345405">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Associate</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Total</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01413">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Alice</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25</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1413">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Bob</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49</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1413">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Charlie</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63</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1413">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David</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rPr>
                        <a:t>29</a:t>
                      </a:r>
                    </a:p>
                  </a:txBody>
                  <a:tcPr marL="16933" marR="16933" marT="169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5" name="TextBox 24"/>
          <p:cNvSpPr txBox="1"/>
          <p:nvPr/>
        </p:nvSpPr>
        <p:spPr>
          <a:xfrm>
            <a:off x="4725482" y="3080899"/>
            <a:ext cx="1933336" cy="748795"/>
          </a:xfrm>
          <a:prstGeom prst="rect">
            <a:avLst/>
          </a:prstGeom>
          <a:noFill/>
        </p:spPr>
        <p:txBody>
          <a:bodyPr wrap="square" rtlCol="0">
            <a:spAutoFit/>
          </a:bodyPr>
          <a:lstStyle/>
          <a:p>
            <a:pPr algn="ctr"/>
            <a:r>
              <a:rPr lang="en-US" sz="2133"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Out Of Memory</a:t>
            </a:r>
          </a:p>
        </p:txBody>
      </p:sp>
      <p:sp>
        <p:nvSpPr>
          <p:cNvPr id="28" name="Rectangle 27"/>
          <p:cNvSpPr/>
          <p:nvPr/>
        </p:nvSpPr>
        <p:spPr>
          <a:xfrm>
            <a:off x="6305560" y="3084795"/>
            <a:ext cx="1326652" cy="775803"/>
          </a:xfrm>
          <a:prstGeom prst="rect">
            <a:avLst/>
          </a:prstGeom>
          <a:solidFill>
            <a:schemeClr val="accent6">
              <a:lumMod val="40000"/>
              <a:lumOff val="60000"/>
            </a:schemeClr>
          </a:solidFill>
          <a:ln>
            <a:solidFill>
              <a:schemeClr val="bg1">
                <a:lumMod val="6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133"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 app</a:t>
            </a:r>
          </a:p>
        </p:txBody>
      </p:sp>
      <p:sp>
        <p:nvSpPr>
          <p:cNvPr id="29" name="Rectangle 28"/>
          <p:cNvSpPr/>
          <p:nvPr/>
        </p:nvSpPr>
        <p:spPr>
          <a:xfrm>
            <a:off x="8826878" y="3084795"/>
            <a:ext cx="1326652" cy="775803"/>
          </a:xfrm>
          <a:prstGeom prst="rect">
            <a:avLst/>
          </a:prstGeom>
          <a:solidFill>
            <a:schemeClr val="accent6">
              <a:lumMod val="40000"/>
              <a:lumOff val="60000"/>
            </a:schemeClr>
          </a:solidFill>
          <a:ln>
            <a:solidFill>
              <a:schemeClr val="accent6">
                <a:lumMod val="7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133"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 app</a:t>
            </a:r>
          </a:p>
        </p:txBody>
      </p:sp>
      <p:sp>
        <p:nvSpPr>
          <p:cNvPr id="36" name="TextBox 35"/>
          <p:cNvSpPr txBox="1"/>
          <p:nvPr/>
        </p:nvSpPr>
        <p:spPr>
          <a:xfrm>
            <a:off x="9348490" y="1388772"/>
            <a:ext cx="2544488" cy="420564"/>
          </a:xfrm>
          <a:prstGeom prst="rect">
            <a:avLst/>
          </a:prstGeom>
          <a:solidFill>
            <a:schemeClr val="accent4">
              <a:lumMod val="40000"/>
              <a:lumOff val="60000"/>
            </a:schemeClr>
          </a:solidFill>
          <a:ln>
            <a:solidFill>
              <a:schemeClr val="tx1">
                <a:lumMod val="95000"/>
                <a:lumOff val="5000"/>
              </a:schemeClr>
            </a:solidFill>
          </a:ln>
        </p:spPr>
        <p:txBody>
          <a:bodyPr wrap="square" rtlCol="0">
            <a:sp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Payment Service</a:t>
            </a:r>
          </a:p>
        </p:txBody>
      </p:sp>
      <p:sp>
        <p:nvSpPr>
          <p:cNvPr id="23" name="Rectangle 22"/>
          <p:cNvSpPr/>
          <p:nvPr/>
        </p:nvSpPr>
        <p:spPr>
          <a:xfrm>
            <a:off x="6330558" y="3092171"/>
            <a:ext cx="1326652" cy="76842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TextBox 37"/>
          <p:cNvSpPr txBox="1"/>
          <p:nvPr/>
        </p:nvSpPr>
        <p:spPr>
          <a:xfrm>
            <a:off x="3456518" y="3917623"/>
            <a:ext cx="1648788" cy="379656"/>
          </a:xfrm>
          <a:prstGeom prst="rect">
            <a:avLst/>
          </a:prstGeom>
          <a:noFill/>
        </p:spPr>
        <p:txBody>
          <a:bodyPr wrap="square" rtlCol="0">
            <a:spAutoFit/>
          </a:bodyPr>
          <a:lstStyle/>
          <a:p>
            <a:pPr algn="r"/>
            <a:r>
              <a:rPr lang="en-US" sz="1867" dirty="0">
                <a:latin typeface="Amazon Ember" panose="020B0603020204020204" pitchFamily="34" charset="0"/>
                <a:ea typeface="Amazon Ember" panose="020B0603020204020204" pitchFamily="34" charset="0"/>
                <a:cs typeface="Amazon Ember" panose="020B0603020204020204" pitchFamily="34" charset="0"/>
              </a:rPr>
              <a:t>generates</a:t>
            </a:r>
          </a:p>
        </p:txBody>
      </p:sp>
      <p:sp>
        <p:nvSpPr>
          <p:cNvPr id="39" name="TextBox 38"/>
          <p:cNvSpPr txBox="1"/>
          <p:nvPr/>
        </p:nvSpPr>
        <p:spPr>
          <a:xfrm>
            <a:off x="6869117" y="3872673"/>
            <a:ext cx="1648788" cy="379656"/>
          </a:xfrm>
          <a:prstGeom prst="rect">
            <a:avLst/>
          </a:prstGeom>
          <a:noFill/>
        </p:spPr>
        <p:txBody>
          <a:bodyPr wrap="square" rtlCol="0">
            <a:spAutoFit/>
          </a:bodyPr>
          <a:lstStyle/>
          <a:p>
            <a:pPr algn="r"/>
            <a:r>
              <a:rPr lang="en-US" sz="1867" dirty="0">
                <a:latin typeface="Amazon Ember" panose="020B0603020204020204" pitchFamily="34" charset="0"/>
                <a:ea typeface="Amazon Ember" panose="020B0603020204020204" pitchFamily="34" charset="0"/>
                <a:cs typeface="Amazon Ember" panose="020B0603020204020204" pitchFamily="34" charset="0"/>
              </a:rPr>
              <a:t>generates</a:t>
            </a:r>
          </a:p>
        </p:txBody>
      </p:sp>
      <p:pic>
        <p:nvPicPr>
          <p:cNvPr id="27" name="Picture 26"/>
          <p:cNvPicPr>
            <a:picLocks noChangeAspect="1"/>
          </p:cNvPicPr>
          <p:nvPr/>
        </p:nvPicPr>
        <p:blipFill>
          <a:blip r:embed="rId4"/>
          <a:stretch>
            <a:fillRect/>
          </a:stretch>
        </p:blipFill>
        <p:spPr>
          <a:xfrm>
            <a:off x="216414" y="2661851"/>
            <a:ext cx="1574603" cy="838095"/>
          </a:xfrm>
          <a:prstGeom prst="rect">
            <a:avLst/>
          </a:prstGeom>
        </p:spPr>
      </p:pic>
      <p:sp>
        <p:nvSpPr>
          <p:cNvPr id="34" name="TextBox 33"/>
          <p:cNvSpPr txBox="1"/>
          <p:nvPr/>
        </p:nvSpPr>
        <p:spPr>
          <a:xfrm>
            <a:off x="3736349" y="1486170"/>
            <a:ext cx="4695155" cy="646331"/>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Does this solution scale?  </a:t>
            </a:r>
          </a:p>
          <a:p>
            <a:pPr algn="ctr"/>
            <a:r>
              <a:rPr lang="en-US" b="1" dirty="0">
                <a:latin typeface="Amazon Ember" panose="020B0603020204020204" pitchFamily="34" charset="0"/>
                <a:ea typeface="Amazon Ember" panose="020B0603020204020204" pitchFamily="34" charset="0"/>
                <a:cs typeface="Amazon Ember" panose="020B0603020204020204" pitchFamily="34" charset="0"/>
              </a:rPr>
              <a:t>What happens as the program grows? </a:t>
            </a:r>
          </a:p>
        </p:txBody>
      </p:sp>
      <p:pic>
        <p:nvPicPr>
          <p:cNvPr id="26" name="Picture 2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88942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EMR</a:t>
            </a:r>
          </a:p>
        </p:txBody>
      </p:sp>
      <p:sp>
        <p:nvSpPr>
          <p:cNvPr id="3" name="Content Placeholder 2"/>
          <p:cNvSpPr>
            <a:spLocks noGrp="1"/>
          </p:cNvSpPr>
          <p:nvPr>
            <p:ph idx="1"/>
          </p:nvPr>
        </p:nvSpPr>
        <p:spPr>
          <a:xfrm>
            <a:off x="238538" y="1324761"/>
            <a:ext cx="11607097" cy="5646295"/>
          </a:xfrm>
        </p:spPr>
        <p:txBody>
          <a:bodyPr>
            <a:normAutofit/>
          </a:bodyPr>
          <a:lstStyle/>
          <a:p>
            <a:pPr marL="0" indent="0">
              <a:lnSpc>
                <a:spcPct val="100000"/>
              </a:lnSpc>
              <a:spcBef>
                <a:spcPts val="1800"/>
              </a:spcBef>
              <a:buNone/>
            </a:pPr>
            <a:r>
              <a:rPr lang="en-US" dirty="0"/>
              <a:t>Amazon EMR is managed platform that simplifies running big data frameworks, such as Apache Hadoop and Apache Spark,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on AWS Cloud</a:t>
            </a:r>
            <a:r>
              <a:rPr lang="en-US" dirty="0"/>
              <a:t>.</a:t>
            </a:r>
          </a:p>
          <a:p>
            <a:pPr marL="0" indent="0">
              <a:lnSpc>
                <a:spcPct val="100000"/>
              </a:lnSpc>
              <a:spcBef>
                <a:spcPts val="1800"/>
              </a:spcBef>
              <a:buNone/>
            </a:pPr>
            <a:r>
              <a:rPr lang="en-US" dirty="0"/>
              <a:t>What is Hadoop? </a:t>
            </a:r>
          </a:p>
          <a:p>
            <a:pPr lvl="1">
              <a:lnSpc>
                <a:spcPct val="100000"/>
              </a:lnSpc>
              <a:spcBef>
                <a:spcPts val="1800"/>
              </a:spcBef>
            </a:pPr>
            <a:r>
              <a:rPr lang="en-US" sz="2200" dirty="0"/>
              <a:t>An open source project written in Java, managed by the Apache Software Foundation.</a:t>
            </a:r>
          </a:p>
          <a:p>
            <a:pPr lvl="1">
              <a:lnSpc>
                <a:spcPct val="100000"/>
              </a:lnSpc>
              <a:spcBef>
                <a:spcPts val="1800"/>
              </a:spcBef>
            </a:pPr>
            <a:r>
              <a:rPr lang="en-US" sz="2200" dirty="0"/>
              <a:t>Built for:</a:t>
            </a:r>
          </a:p>
          <a:p>
            <a:pPr marL="1166258" lvl="3">
              <a:lnSpc>
                <a:spcPct val="100000"/>
              </a:lnSpc>
              <a:spcBef>
                <a:spcPts val="1200"/>
              </a:spcBef>
            </a:pPr>
            <a:r>
              <a:rPr lang="en-US" sz="2200" dirty="0"/>
              <a:t>Handling uncertainty</a:t>
            </a:r>
          </a:p>
          <a:p>
            <a:pPr marL="1166258" lvl="3">
              <a:lnSpc>
                <a:spcPct val="100000"/>
              </a:lnSpc>
              <a:spcBef>
                <a:spcPts val="1200"/>
              </a:spcBef>
            </a:pPr>
            <a:r>
              <a:rPr lang="en-US" sz="2200" dirty="0"/>
              <a:t>Handling high data variety, volume, and velocity.</a:t>
            </a:r>
          </a:p>
          <a:p>
            <a:pPr marL="1166258" lvl="3">
              <a:lnSpc>
                <a:spcPct val="100000"/>
              </a:lnSpc>
              <a:spcBef>
                <a:spcPts val="1200"/>
              </a:spcBef>
            </a:pPr>
            <a:r>
              <a:rPr lang="en-US" sz="2200" dirty="0"/>
              <a:t>Providing solution flexibility: Write your own data applications.</a:t>
            </a:r>
          </a:p>
          <a:p>
            <a:pPr marL="1166258" lvl="3">
              <a:lnSpc>
                <a:spcPct val="100000"/>
              </a:lnSpc>
              <a:spcBef>
                <a:spcPts val="1200"/>
              </a:spcBef>
            </a:pPr>
            <a:r>
              <a:rPr lang="en-US" sz="2200" dirty="0"/>
              <a:t>Processing large batches of data (such as logs).</a:t>
            </a:r>
          </a:p>
          <a:p>
            <a:pPr lvl="1"/>
            <a:endParaRPr lang="en-US" dirty="0"/>
          </a:p>
        </p:txBody>
      </p:sp>
      <p:pic>
        <p:nvPicPr>
          <p:cNvPr id="5" name="Picture 4" descr="Elastic-MapReduce-EM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5910" y="3765177"/>
            <a:ext cx="2249113" cy="2249113"/>
          </a:xfrm>
          <a:prstGeom prst="rect">
            <a:avLst/>
          </a:prstGeom>
        </p:spPr>
      </p:pic>
    </p:spTree>
    <p:custDataLst>
      <p:tags r:id="rId1"/>
    </p:custDataLst>
    <p:extLst>
      <p:ext uri="{BB962C8B-B14F-4D97-AF65-F5344CB8AC3E}">
        <p14:creationId xmlns:p14="http://schemas.microsoft.com/office/powerpoint/2010/main" val="112319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40947"/>
            <a:ext cx="11115261" cy="1165820"/>
          </a:xfrm>
        </p:spPr>
        <p:txBody>
          <a:bodyPr>
            <a:normAutofit/>
          </a:bodyPr>
          <a:lstStyle/>
          <a:p>
            <a:r>
              <a:rPr lang="en-US" dirty="0"/>
              <a:t>Amazon Redshift</a:t>
            </a:r>
          </a:p>
        </p:txBody>
      </p:sp>
      <p:sp>
        <p:nvSpPr>
          <p:cNvPr id="3" name="Content Placeholder 2"/>
          <p:cNvSpPr>
            <a:spLocks noGrp="1"/>
          </p:cNvSpPr>
          <p:nvPr>
            <p:ph idx="1"/>
          </p:nvPr>
        </p:nvSpPr>
        <p:spPr/>
        <p:txBody>
          <a:bodyPr/>
          <a:lstStyle/>
          <a:p>
            <a:pPr marL="0" indent="0">
              <a:spcBef>
                <a:spcPts val="1200"/>
              </a:spcBef>
              <a:buNone/>
            </a:pPr>
            <a:r>
              <a:rPr lang="en-US" dirty="0"/>
              <a:t>Amazon Redshift is a fully managed, petabyte-scale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warehouse</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t>service.</a:t>
            </a:r>
          </a:p>
          <a:p>
            <a:pPr lvl="1">
              <a:spcBef>
                <a:spcPts val="1200"/>
              </a:spcBef>
            </a:pPr>
            <a:r>
              <a:rPr lang="en-US" dirty="0"/>
              <a:t>Provision in minutes.</a:t>
            </a:r>
          </a:p>
          <a:p>
            <a:pPr lvl="1">
              <a:spcBef>
                <a:spcPts val="1200"/>
              </a:spcBef>
            </a:pPr>
            <a:r>
              <a:rPr lang="en-US" dirty="0"/>
              <a:t>Monitor query performance.</a:t>
            </a:r>
          </a:p>
          <a:p>
            <a:pPr lvl="1">
              <a:spcBef>
                <a:spcPts val="1200"/>
              </a:spcBef>
            </a:pPr>
            <a:r>
              <a:rPr lang="en-US" dirty="0"/>
              <a:t>Point and click resize.</a:t>
            </a:r>
          </a:p>
          <a:p>
            <a:pPr lvl="1">
              <a:spcBef>
                <a:spcPts val="1200"/>
              </a:spcBef>
            </a:pPr>
            <a:r>
              <a:rPr lang="en-US" dirty="0"/>
              <a:t>Built-in security.</a:t>
            </a:r>
          </a:p>
          <a:p>
            <a:pPr lvl="1">
              <a:spcBef>
                <a:spcPts val="1200"/>
              </a:spcBef>
            </a:pPr>
            <a:r>
              <a:rPr lang="en-US" dirty="0"/>
              <a:t>Automatic backups.</a:t>
            </a:r>
          </a:p>
        </p:txBody>
      </p:sp>
      <p:pic>
        <p:nvPicPr>
          <p:cNvPr id="6" name="Picture 5" descr="RedShif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6034710"/>
            <a:ext cx="759135" cy="759135"/>
          </a:xfrm>
          <a:prstGeom prst="rect">
            <a:avLst/>
          </a:prstGeom>
        </p:spPr>
      </p:pic>
      <p:grpSp>
        <p:nvGrpSpPr>
          <p:cNvPr id="9" name="Group 8"/>
          <p:cNvGrpSpPr/>
          <p:nvPr/>
        </p:nvGrpSpPr>
        <p:grpSpPr>
          <a:xfrm>
            <a:off x="5993408" y="2263556"/>
            <a:ext cx="5638041" cy="3532235"/>
            <a:chOff x="4558115" y="1605724"/>
            <a:chExt cx="4311982" cy="2735620"/>
          </a:xfrm>
        </p:grpSpPr>
        <p:pic>
          <p:nvPicPr>
            <p:cNvPr id="70" name="Picture 69"/>
            <p:cNvPicPr>
              <a:picLocks noChangeAspect="1" noChangeArrowheads="1"/>
            </p:cNvPicPr>
            <p:nvPr/>
          </p:nvPicPr>
          <p:blipFill rotWithShape="1">
            <a:blip r:embed="rId5">
              <a:extLst>
                <a:ext uri="{28A0092B-C50C-407E-A947-70E740481C1C}">
                  <a14:useLocalDpi xmlns:a14="http://schemas.microsoft.com/office/drawing/2010/main" val="0"/>
                </a:ext>
              </a:extLst>
            </a:blip>
            <a:srcRect r="7531" b="24814"/>
            <a:stretch/>
          </p:blipFill>
          <p:spPr bwMode="auto">
            <a:xfrm>
              <a:off x="4558115" y="1605724"/>
              <a:ext cx="4311982" cy="273562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lc="http://schemas.openxmlformats.org/drawingml/2006/lockedCanvas" xmlns:a14="http://schemas.microsoft.com/office/drawing/2010/main" xmlns="">
                  <a:solidFill>
                    <a:schemeClr val="accent1"/>
                  </a:solidFill>
                </a14:hiddenFill>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rotWithShape="1">
            <a:blip r:embed="rId6"/>
            <a:srcRect l="19720" b="-1"/>
            <a:stretch/>
          </p:blipFill>
          <p:spPr>
            <a:xfrm>
              <a:off x="5682481" y="2074940"/>
              <a:ext cx="1837560" cy="130085"/>
            </a:xfrm>
            <a:prstGeom prst="rect">
              <a:avLst/>
            </a:prstGeom>
          </p:spPr>
        </p:pic>
        <p:cxnSp>
          <p:nvCxnSpPr>
            <p:cNvPr id="7" name="Straight Connector 6"/>
            <p:cNvCxnSpPr/>
            <p:nvPr/>
          </p:nvCxnSpPr>
          <p:spPr>
            <a:xfrm flipV="1">
              <a:off x="5140261" y="2205025"/>
              <a:ext cx="3729836" cy="2458"/>
            </a:xfrm>
            <a:prstGeom prst="line">
              <a:avLst/>
            </a:prstGeom>
            <a:ln w="6350">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1883847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Gen 2: EMR for Amazon Associates</a:t>
            </a:r>
          </a:p>
        </p:txBody>
      </p:sp>
      <p:sp>
        <p:nvSpPr>
          <p:cNvPr id="29" name="TextBox 28"/>
          <p:cNvSpPr txBox="1"/>
          <p:nvPr/>
        </p:nvSpPr>
        <p:spPr>
          <a:xfrm>
            <a:off x="132648" y="5346937"/>
            <a:ext cx="1991987" cy="748795"/>
          </a:xfrm>
          <a:prstGeom prst="rect">
            <a:avLst/>
          </a:prstGeom>
          <a:noFill/>
        </p:spPr>
        <p:txBody>
          <a:bodyPr wrap="square" rtlCol="0">
            <a:spAutoFit/>
          </a:bodyPr>
          <a:lstStyle/>
          <a:p>
            <a:pPr algn="ctr"/>
            <a:r>
              <a:rPr lang="en-US" sz="2133" b="1" dirty="0">
                <a:latin typeface="Amazon Ember" panose="020B0603020204020204" pitchFamily="34" charset="0"/>
                <a:ea typeface="Amazon Ember" panose="020B0603020204020204" pitchFamily="34" charset="0"/>
                <a:cs typeface="Amazon Ember" panose="020B0603020204020204" pitchFamily="34" charset="0"/>
              </a:rPr>
              <a:t>Amazon S3 bucket</a:t>
            </a:r>
          </a:p>
        </p:txBody>
      </p:sp>
      <p:sp>
        <p:nvSpPr>
          <p:cNvPr id="26" name="TextBox 25"/>
          <p:cNvSpPr txBox="1"/>
          <p:nvPr/>
        </p:nvSpPr>
        <p:spPr>
          <a:xfrm>
            <a:off x="3696377" y="4438779"/>
            <a:ext cx="1746480"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EMR Cluster</a:t>
            </a:r>
          </a:p>
        </p:txBody>
      </p:sp>
      <p:pic>
        <p:nvPicPr>
          <p:cNvPr id="31" name="Picture 30" descr="EMR-Clus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741" y="3299951"/>
            <a:ext cx="1301644" cy="1301644"/>
          </a:xfrm>
          <a:prstGeom prst="rect">
            <a:avLst/>
          </a:prstGeom>
        </p:spPr>
      </p:pic>
      <p:sp>
        <p:nvSpPr>
          <p:cNvPr id="36" name="Rounded Rectangle 35"/>
          <p:cNvSpPr/>
          <p:nvPr/>
        </p:nvSpPr>
        <p:spPr>
          <a:xfrm>
            <a:off x="2249470" y="1839791"/>
            <a:ext cx="8054737" cy="40874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 name="Group 24"/>
          <p:cNvGrpSpPr/>
          <p:nvPr/>
        </p:nvGrpSpPr>
        <p:grpSpPr>
          <a:xfrm>
            <a:off x="7924697" y="2686102"/>
            <a:ext cx="2109136" cy="1342785"/>
            <a:chOff x="3447833" y="3578843"/>
            <a:chExt cx="1581852" cy="1007089"/>
          </a:xfrm>
        </p:grpSpPr>
        <p:pic>
          <p:nvPicPr>
            <p:cNvPr id="30" name="Picture 29" descr="RedShi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644" y="3578843"/>
              <a:ext cx="776231" cy="776231"/>
            </a:xfrm>
            <a:prstGeom prst="rect">
              <a:avLst/>
            </a:prstGeom>
          </p:spPr>
        </p:pic>
        <p:sp>
          <p:nvSpPr>
            <p:cNvPr id="32" name="TextBox 31"/>
            <p:cNvSpPr txBox="1"/>
            <p:nvPr/>
          </p:nvSpPr>
          <p:spPr>
            <a:xfrm>
              <a:off x="3447833" y="4301190"/>
              <a:ext cx="1581852" cy="284742"/>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Amazon Redshift</a:t>
              </a:r>
            </a:p>
          </p:txBody>
        </p:sp>
      </p:grpSp>
      <p:sp>
        <p:nvSpPr>
          <p:cNvPr id="35" name="TextBox 34"/>
          <p:cNvSpPr txBox="1"/>
          <p:nvPr/>
        </p:nvSpPr>
        <p:spPr>
          <a:xfrm>
            <a:off x="4944110" y="2766578"/>
            <a:ext cx="1909495" cy="666977"/>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Payment Service</a:t>
            </a:r>
          </a:p>
        </p:txBody>
      </p:sp>
      <p:pic>
        <p:nvPicPr>
          <p:cNvPr id="42" name="Picture 41"/>
          <p:cNvPicPr>
            <a:picLocks noChangeAspect="1"/>
          </p:cNvPicPr>
          <p:nvPr/>
        </p:nvPicPr>
        <p:blipFill>
          <a:blip r:embed="rId6"/>
          <a:stretch>
            <a:fillRect/>
          </a:stretch>
        </p:blipFill>
        <p:spPr>
          <a:xfrm>
            <a:off x="317660" y="2297688"/>
            <a:ext cx="1725024" cy="918157"/>
          </a:xfrm>
          <a:prstGeom prst="rect">
            <a:avLst/>
          </a:prstGeom>
        </p:spPr>
      </p:pic>
      <p:sp>
        <p:nvSpPr>
          <p:cNvPr id="47" name="TextBox 46"/>
          <p:cNvSpPr txBox="1"/>
          <p:nvPr/>
        </p:nvSpPr>
        <p:spPr>
          <a:xfrm>
            <a:off x="-193793" y="1879045"/>
            <a:ext cx="2660213"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Order data</a:t>
            </a:r>
          </a:p>
        </p:txBody>
      </p:sp>
      <p:cxnSp>
        <p:nvCxnSpPr>
          <p:cNvPr id="49" name="Straight Arrow Connector 48"/>
          <p:cNvCxnSpPr>
            <a:stCxn id="42" idx="2"/>
            <a:endCxn id="75" idx="0"/>
          </p:cNvCxnSpPr>
          <p:nvPr/>
        </p:nvCxnSpPr>
        <p:spPr>
          <a:xfrm flipH="1">
            <a:off x="1180105" y="3215845"/>
            <a:ext cx="67" cy="1222933"/>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1631459" y="3916939"/>
            <a:ext cx="2406431" cy="892236"/>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1552515" y="4116351"/>
            <a:ext cx="2485375" cy="943116"/>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rot="20364227">
            <a:off x="1537290" y="4067103"/>
            <a:ext cx="2128933"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Bi-hourly flat file</a:t>
            </a:r>
          </a:p>
        </p:txBody>
      </p:sp>
      <p:sp>
        <p:nvSpPr>
          <p:cNvPr id="73" name="TextBox 72"/>
          <p:cNvSpPr txBox="1"/>
          <p:nvPr/>
        </p:nvSpPr>
        <p:spPr>
          <a:xfrm rot="20319854">
            <a:off x="1868868" y="4525431"/>
            <a:ext cx="2128933" cy="379656"/>
          </a:xfrm>
          <a:prstGeom prst="rect">
            <a:avLst/>
          </a:prstGeom>
          <a:noFill/>
          <a:ln>
            <a:no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Daily aggregates</a:t>
            </a:r>
          </a:p>
        </p:txBody>
      </p:sp>
      <p:pic>
        <p:nvPicPr>
          <p:cNvPr id="75" name="Picture 74" descr="S3-Bucket-with-object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11" y="4399524"/>
            <a:ext cx="1096389" cy="1096389"/>
          </a:xfrm>
          <a:prstGeom prst="rect">
            <a:avLst/>
          </a:prstGeom>
        </p:spPr>
      </p:pic>
      <p:pic>
        <p:nvPicPr>
          <p:cNvPr id="80" name="Picture 79" descr="EMR-Clus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746" y="4155346"/>
            <a:ext cx="1301644" cy="1301644"/>
          </a:xfrm>
          <a:prstGeom prst="rect">
            <a:avLst/>
          </a:prstGeom>
        </p:spPr>
      </p:pic>
      <p:cxnSp>
        <p:nvCxnSpPr>
          <p:cNvPr id="89" name="Curved Connector 88"/>
          <p:cNvCxnSpPr/>
          <p:nvPr/>
        </p:nvCxnSpPr>
        <p:spPr>
          <a:xfrm flipV="1">
            <a:off x="1668333" y="4801007"/>
            <a:ext cx="4892769" cy="417577"/>
          </a:xfrm>
          <a:prstGeom prst="curvedConnector3">
            <a:avLst>
              <a:gd name="adj1" fmla="val 80144"/>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6224327" y="5349214"/>
            <a:ext cx="1746480"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EMR Cluster</a:t>
            </a:r>
          </a:p>
        </p:txBody>
      </p:sp>
      <p:sp>
        <p:nvSpPr>
          <p:cNvPr id="95" name="TextBox 94"/>
          <p:cNvSpPr txBox="1"/>
          <p:nvPr/>
        </p:nvSpPr>
        <p:spPr>
          <a:xfrm rot="21411377">
            <a:off x="3131316" y="5199512"/>
            <a:ext cx="2723041"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Daily aggregates</a:t>
            </a:r>
          </a:p>
        </p:txBody>
      </p:sp>
      <p:pic>
        <p:nvPicPr>
          <p:cNvPr id="96" name="Picture 95" descr="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0765" y="3764156"/>
            <a:ext cx="975360" cy="975360"/>
          </a:xfrm>
          <a:prstGeom prst="rect">
            <a:avLst/>
          </a:prstGeom>
        </p:spPr>
      </p:pic>
      <p:sp>
        <p:nvSpPr>
          <p:cNvPr id="97" name="TextBox 96"/>
          <p:cNvSpPr txBox="1"/>
          <p:nvPr/>
        </p:nvSpPr>
        <p:spPr>
          <a:xfrm>
            <a:off x="10280909" y="4550533"/>
            <a:ext cx="1746480" cy="666977"/>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Business Intelligence</a:t>
            </a:r>
          </a:p>
        </p:txBody>
      </p:sp>
      <p:cxnSp>
        <p:nvCxnSpPr>
          <p:cNvPr id="99" name="Curved Connector 98"/>
          <p:cNvCxnSpPr>
            <a:stCxn id="80" idx="3"/>
            <a:endCxn id="32" idx="2"/>
          </p:cNvCxnSpPr>
          <p:nvPr/>
        </p:nvCxnSpPr>
        <p:spPr>
          <a:xfrm flipV="1">
            <a:off x="7748390" y="4028887"/>
            <a:ext cx="1230875" cy="777281"/>
          </a:xfrm>
          <a:prstGeom prst="curvedConnector2">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rot="19791880">
            <a:off x="7982047" y="4463260"/>
            <a:ext cx="1746480" cy="666977"/>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Monthly totals</a:t>
            </a:r>
          </a:p>
        </p:txBody>
      </p:sp>
      <p:cxnSp>
        <p:nvCxnSpPr>
          <p:cNvPr id="103" name="Curved Connector 102"/>
          <p:cNvCxnSpPr>
            <a:stCxn id="96" idx="0"/>
            <a:endCxn id="30" idx="3"/>
          </p:cNvCxnSpPr>
          <p:nvPr/>
        </p:nvCxnSpPr>
        <p:spPr>
          <a:xfrm rot="16200000" flipV="1">
            <a:off x="10042318" y="2658027"/>
            <a:ext cx="560567" cy="1651692"/>
          </a:xfrm>
          <a:prstGeom prst="curvedConnector2">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10232229" y="2766577"/>
            <a:ext cx="1746480" cy="666977"/>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OLAP server/</a:t>
            </a:r>
          </a:p>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JDBC</a:t>
            </a:r>
          </a:p>
        </p:txBody>
      </p:sp>
      <p:cxnSp>
        <p:nvCxnSpPr>
          <p:cNvPr id="107" name="Straight Arrow Connector 106"/>
          <p:cNvCxnSpPr>
            <a:endCxn id="30" idx="1"/>
          </p:cNvCxnSpPr>
          <p:nvPr/>
        </p:nvCxnSpPr>
        <p:spPr>
          <a:xfrm>
            <a:off x="6356303" y="2666722"/>
            <a:ext cx="2105476" cy="536867"/>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rot="864833">
            <a:off x="6204521" y="2511436"/>
            <a:ext cx="2109136"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Get reports</a:t>
            </a:r>
          </a:p>
        </p:txBody>
      </p:sp>
      <p:grpSp>
        <p:nvGrpSpPr>
          <p:cNvPr id="115" name="Group 114"/>
          <p:cNvGrpSpPr/>
          <p:nvPr/>
        </p:nvGrpSpPr>
        <p:grpSpPr>
          <a:xfrm>
            <a:off x="4909684" y="1459260"/>
            <a:ext cx="914185" cy="599256"/>
            <a:chOff x="3495368" y="899652"/>
            <a:chExt cx="685639" cy="449442"/>
          </a:xfrm>
        </p:grpSpPr>
        <p:sp>
          <p:nvSpPr>
            <p:cNvPr id="113" name="Flowchart: Punched Tape 112"/>
            <p:cNvSpPr/>
            <p:nvPr/>
          </p:nvSpPr>
          <p:spPr>
            <a:xfrm>
              <a:off x="3495368" y="899652"/>
              <a:ext cx="685639" cy="449442"/>
            </a:xfrm>
            <a:prstGeom prst="flowChartPunchedTape">
              <a:avLst/>
            </a:prstGeom>
            <a:solidFill>
              <a:schemeClr val="bg1"/>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4" name="TextBox 113"/>
            <p:cNvSpPr txBox="1"/>
            <p:nvPr/>
          </p:nvSpPr>
          <p:spPr>
            <a:xfrm>
              <a:off x="3565424" y="961923"/>
              <a:ext cx="542530" cy="346249"/>
            </a:xfrm>
            <a:prstGeom prst="rect">
              <a:avLst/>
            </a:prstGeom>
            <a:noFill/>
          </p:spPr>
          <p:txBody>
            <a:bodyPr wrap="square" rtlCol="0">
              <a:spAutoFit/>
            </a:bodyPr>
            <a:lstStyle/>
            <a:p>
              <a:pPr algn="ct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a:t>
              </a:r>
            </a:p>
          </p:txBody>
        </p:sp>
      </p:grpSp>
      <p:sp>
        <p:nvSpPr>
          <p:cNvPr id="3" name="TextBox 2"/>
          <p:cNvSpPr txBox="1"/>
          <p:nvPr/>
        </p:nvSpPr>
        <p:spPr>
          <a:xfrm>
            <a:off x="5722202" y="1545034"/>
            <a:ext cx="1584235" cy="584775"/>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Send a check to associates</a:t>
            </a:r>
          </a:p>
        </p:txBody>
      </p:sp>
      <p:pic>
        <p:nvPicPr>
          <p:cNvPr id="39" name="Picture 38" descr="EC2-Instanc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76733" y="2013250"/>
            <a:ext cx="1095743" cy="975360"/>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27435" y="1447536"/>
            <a:ext cx="975360" cy="636693"/>
          </a:xfrm>
          <a:prstGeom prst="rect">
            <a:avLst/>
          </a:prstGeom>
        </p:spPr>
      </p:pic>
    </p:spTree>
    <p:custDataLst>
      <p:tags r:id="rId1"/>
    </p:custDataLst>
    <p:extLst>
      <p:ext uri="{BB962C8B-B14F-4D97-AF65-F5344CB8AC3E}">
        <p14:creationId xmlns:p14="http://schemas.microsoft.com/office/powerpoint/2010/main" val="1324394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b="1" dirty="0"/>
              <a:t>Part 1: </a:t>
            </a:r>
            <a:r>
              <a:rPr lang="en-US" dirty="0"/>
              <a:t>High-Availability Design Patterns</a:t>
            </a:r>
          </a:p>
          <a:p>
            <a:pPr marL="493713" indent="-493713">
              <a:spcBef>
                <a:spcPts val="1800"/>
              </a:spcBef>
            </a:pPr>
            <a:r>
              <a:rPr lang="en-US" b="1" dirty="0"/>
              <a:t>Part 2: </a:t>
            </a:r>
            <a:r>
              <a:rPr lang="en-US" dirty="0"/>
              <a:t>Stream Processing Example</a:t>
            </a:r>
          </a:p>
          <a:p>
            <a:pPr marL="493713" indent="-493713">
              <a:spcBef>
                <a:spcPts val="1800"/>
              </a:spcBef>
            </a:pPr>
            <a:r>
              <a:rPr lang="en-US" b="1" dirty="0"/>
              <a:t>Part 3: </a:t>
            </a:r>
            <a:r>
              <a:rPr lang="en-US" dirty="0"/>
              <a:t>Sensor Network Data Ingestion and Processing Example</a:t>
            </a:r>
          </a:p>
          <a:p>
            <a:pPr marL="493713" indent="-493713">
              <a:spcBef>
                <a:spcPts val="1800"/>
              </a:spcBef>
            </a:pPr>
            <a:r>
              <a:rPr lang="en-US" b="1" dirty="0"/>
              <a:t>Part 4: </a:t>
            </a:r>
            <a:r>
              <a:rPr lang="en-US" dirty="0"/>
              <a:t>Application Backend Example</a:t>
            </a:r>
          </a:p>
          <a:p>
            <a:pPr marL="493713" indent="-493713">
              <a:spcBef>
                <a:spcPts val="1800"/>
              </a:spcBef>
            </a:pPr>
            <a:r>
              <a:rPr lang="en-US" b="1" dirty="0"/>
              <a:t>Part 5: </a:t>
            </a:r>
            <a:r>
              <a:rPr lang="en-US" dirty="0"/>
              <a:t>Transcoding and Serving Video Files Example</a:t>
            </a:r>
          </a:p>
        </p:txBody>
      </p:sp>
    </p:spTree>
    <p:custDataLst>
      <p:tags r:id="rId1"/>
    </p:custDataLst>
    <p:extLst>
      <p:ext uri="{BB962C8B-B14F-4D97-AF65-F5344CB8AC3E}">
        <p14:creationId xmlns:p14="http://schemas.microsoft.com/office/powerpoint/2010/main" val="3083783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p:txBody>
          <a:bodyPr>
            <a:noAutofit/>
          </a:bodyPr>
          <a:lstStyle/>
          <a:p>
            <a:pPr marL="0" lvl="1" indent="0">
              <a:spcBef>
                <a:spcPts val="2400"/>
              </a:spcBef>
              <a:buNone/>
            </a:pPr>
            <a:r>
              <a:rPr lang="en-US" sz="2800" dirty="0"/>
              <a:t>Generation 2 solution achieved the following:</a:t>
            </a:r>
          </a:p>
          <a:p>
            <a:pPr marL="457200" lvl="1">
              <a:spcBef>
                <a:spcPts val="1200"/>
              </a:spcBef>
            </a:pPr>
            <a:r>
              <a:rPr lang="en-US" dirty="0"/>
              <a:t>Replaced the file system with Amazon S3.</a:t>
            </a:r>
          </a:p>
          <a:p>
            <a:pPr marL="457200" lvl="1">
              <a:spcBef>
                <a:spcPts val="1200"/>
              </a:spcBef>
            </a:pPr>
            <a:r>
              <a:rPr lang="en-US" dirty="0"/>
              <a:t>Used Amazon EMR </a:t>
            </a:r>
            <a:r>
              <a:rPr lang="en-US" dirty="0">
                <a:sym typeface="Wingdings" panose="05000000000000000000" pitchFamily="2" charset="2"/>
              </a:rPr>
              <a:t>to remove the performance bottleneck that was caused by the single-threaded C++ application. </a:t>
            </a:r>
          </a:p>
          <a:p>
            <a:pPr marL="457200" lvl="1">
              <a:spcBef>
                <a:spcPts val="1200"/>
              </a:spcBef>
            </a:pPr>
            <a:r>
              <a:rPr lang="en-US" dirty="0">
                <a:sym typeface="Wingdings" panose="05000000000000000000" pitchFamily="2" charset="2"/>
              </a:rPr>
              <a:t>Added analytics and data insight with Amazon Redshift.</a:t>
            </a:r>
            <a:r>
              <a:rPr lang="en-US" dirty="0"/>
              <a:t> </a:t>
            </a:r>
          </a:p>
          <a:p>
            <a:pPr marL="0" lvl="1" indent="0">
              <a:spcBef>
                <a:spcPts val="2400"/>
              </a:spcBef>
              <a:buNone/>
            </a:pPr>
            <a:endParaRPr lang="en-US" sz="1000" dirty="0"/>
          </a:p>
          <a:p>
            <a:pPr marL="0" lvl="1" indent="0">
              <a:spcBef>
                <a:spcPts val="2400"/>
              </a:spcBef>
              <a:buNone/>
            </a:pPr>
            <a:r>
              <a:rPr lang="en-US" sz="2800" dirty="0"/>
              <a:t>How can we further improve this system as the load increases? </a:t>
            </a:r>
          </a:p>
          <a:p>
            <a:pPr marL="457200" lvl="1">
              <a:spcBef>
                <a:spcPts val="1200"/>
              </a:spcBef>
            </a:pPr>
            <a:r>
              <a:rPr lang="en-US" b="1" dirty="0">
                <a:latin typeface="Amazon Ember" panose="020B0603020204020204" pitchFamily="34" charset="0"/>
                <a:ea typeface="Amazon Ember" panose="020B0603020204020204" pitchFamily="34" charset="0"/>
                <a:cs typeface="Amazon Ember" panose="020B0603020204020204" pitchFamily="34" charset="0"/>
              </a:rPr>
              <a:t>Real-time </a:t>
            </a:r>
            <a:r>
              <a:rPr lang="en-US" dirty="0"/>
              <a:t>data processing.</a:t>
            </a:r>
          </a:p>
        </p:txBody>
      </p:sp>
    </p:spTree>
    <p:custDataLst>
      <p:tags r:id="rId1"/>
    </p:custDataLst>
    <p:extLst>
      <p:ext uri="{BB962C8B-B14F-4D97-AF65-F5344CB8AC3E}">
        <p14:creationId xmlns:p14="http://schemas.microsoft.com/office/powerpoint/2010/main" val="3666739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32663"/>
            <a:ext cx="11115261" cy="1206276"/>
          </a:xfrm>
        </p:spPr>
        <p:txBody>
          <a:bodyPr>
            <a:normAutofit/>
          </a:bodyPr>
          <a:lstStyle/>
          <a:p>
            <a:r>
              <a:rPr lang="en-US" dirty="0"/>
              <a:t>Batch Versus Streaming</a:t>
            </a:r>
          </a:p>
        </p:txBody>
      </p:sp>
      <p:sp>
        <p:nvSpPr>
          <p:cNvPr id="4" name="Content Placeholder 3"/>
          <p:cNvSpPr>
            <a:spLocks noGrp="1"/>
          </p:cNvSpPr>
          <p:nvPr>
            <p:ph idx="1"/>
          </p:nvPr>
        </p:nvSpPr>
        <p:spPr>
          <a:xfrm>
            <a:off x="629058" y="2227262"/>
            <a:ext cx="5543136" cy="4000330"/>
          </a:xfrm>
        </p:spPr>
        <p:txBody>
          <a:bodyPr>
            <a:noAutofit/>
          </a:bodyPr>
          <a:lstStyle/>
          <a:p>
            <a:pPr marL="0" lvl="1" indent="0">
              <a:lnSpc>
                <a:spcPct val="100000"/>
              </a:lnSpc>
              <a:spcBef>
                <a:spcPts val="800"/>
              </a:spcBef>
              <a:buClr>
                <a:schemeClr val="bg2">
                  <a:lumMod val="10000"/>
                </a:schemeClr>
              </a:buClr>
              <a:buNone/>
            </a:pPr>
            <a:r>
              <a:rPr lang="en-US" sz="2200" dirty="0"/>
              <a:t>Hourly server logs</a:t>
            </a:r>
          </a:p>
          <a:p>
            <a:pPr marL="571500" lvl="1" indent="-342900">
              <a:lnSpc>
                <a:spcPct val="100000"/>
              </a:lnSpc>
              <a:spcBef>
                <a:spcPts val="800"/>
              </a:spcBef>
              <a:buClr>
                <a:schemeClr val="bg2">
                  <a:lumMod val="10000"/>
                </a:schemeClr>
              </a:buClr>
            </a:pPr>
            <a:r>
              <a:rPr lang="en-US" sz="2200" dirty="0"/>
              <a:t>System issues from an hour ago</a:t>
            </a:r>
          </a:p>
          <a:p>
            <a:pPr marL="0" lvl="1" indent="0">
              <a:lnSpc>
                <a:spcPct val="100000"/>
              </a:lnSpc>
              <a:spcBef>
                <a:spcPts val="800"/>
              </a:spcBef>
              <a:buClr>
                <a:schemeClr val="bg2">
                  <a:lumMod val="10000"/>
                </a:schemeClr>
              </a:buClr>
              <a:buNone/>
            </a:pPr>
            <a:r>
              <a:rPr lang="en-US" sz="2200" dirty="0"/>
              <a:t>Weekly, monthly bill</a:t>
            </a:r>
          </a:p>
          <a:p>
            <a:pPr marL="571500" lvl="1" indent="-342900">
              <a:lnSpc>
                <a:spcPct val="100000"/>
              </a:lnSpc>
              <a:spcBef>
                <a:spcPts val="800"/>
              </a:spcBef>
              <a:buClr>
                <a:schemeClr val="bg2">
                  <a:lumMod val="10000"/>
                </a:schemeClr>
              </a:buClr>
            </a:pPr>
            <a:r>
              <a:rPr lang="en-US" sz="2200" dirty="0"/>
              <a:t>Spending in past billing cycle</a:t>
            </a:r>
          </a:p>
          <a:p>
            <a:pPr marL="0" lvl="1" indent="0">
              <a:lnSpc>
                <a:spcPct val="100000"/>
              </a:lnSpc>
              <a:spcBef>
                <a:spcPts val="800"/>
              </a:spcBef>
              <a:buClr>
                <a:schemeClr val="bg2">
                  <a:lumMod val="10000"/>
                </a:schemeClr>
              </a:buClr>
              <a:buNone/>
            </a:pPr>
            <a:r>
              <a:rPr lang="en-US" sz="2200" dirty="0"/>
              <a:t>Daily customer preference report from clickstream logs</a:t>
            </a:r>
          </a:p>
          <a:p>
            <a:pPr marL="0" lvl="1" indent="0">
              <a:lnSpc>
                <a:spcPct val="100000"/>
              </a:lnSpc>
              <a:spcBef>
                <a:spcPts val="800"/>
              </a:spcBef>
              <a:buClr>
                <a:schemeClr val="bg2">
                  <a:lumMod val="10000"/>
                </a:schemeClr>
              </a:buClr>
              <a:buNone/>
            </a:pPr>
            <a:r>
              <a:rPr lang="en-US" sz="2200" dirty="0"/>
              <a:t>Daily fraud reports</a:t>
            </a:r>
          </a:p>
          <a:p>
            <a:pPr marL="571500" lvl="1" indent="-342900">
              <a:lnSpc>
                <a:spcPct val="100000"/>
              </a:lnSpc>
              <a:spcBef>
                <a:spcPts val="800"/>
              </a:spcBef>
              <a:buClr>
                <a:schemeClr val="bg2">
                  <a:lumMod val="10000"/>
                </a:schemeClr>
              </a:buClr>
            </a:pPr>
            <a:r>
              <a:rPr lang="en-US" sz="2200" dirty="0"/>
              <a:t>Was there fraud yesterday?</a:t>
            </a:r>
          </a:p>
        </p:txBody>
      </p:sp>
      <p:sp>
        <p:nvSpPr>
          <p:cNvPr id="3" name="Text Placeholder 2"/>
          <p:cNvSpPr>
            <a:spLocks noGrp="1"/>
          </p:cNvSpPr>
          <p:nvPr>
            <p:ph type="body" idx="4294967295"/>
          </p:nvPr>
        </p:nvSpPr>
        <p:spPr>
          <a:xfrm>
            <a:off x="629058" y="1654526"/>
            <a:ext cx="5386388" cy="639763"/>
          </a:xfrm>
        </p:spPr>
        <p:txBody>
          <a:bodyPr>
            <a:normAutofit/>
          </a:bodyPr>
          <a:lstStyle/>
          <a:p>
            <a:pPr marL="0" indent="0">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Batch processing (“cold” data)</a:t>
            </a:r>
          </a:p>
        </p:txBody>
      </p:sp>
      <p:sp>
        <p:nvSpPr>
          <p:cNvPr id="5" name="Text Placeholder 4"/>
          <p:cNvSpPr>
            <a:spLocks noGrp="1"/>
          </p:cNvSpPr>
          <p:nvPr>
            <p:ph type="body" sz="quarter" idx="4294967295"/>
          </p:nvPr>
        </p:nvSpPr>
        <p:spPr>
          <a:xfrm>
            <a:off x="6484413" y="1654526"/>
            <a:ext cx="5389562" cy="639763"/>
          </a:xfrm>
        </p:spPr>
        <p:txBody>
          <a:bodyPr vert="horz" lIns="91440" tIns="45720" rIns="91440" bIns="45720" rtlCol="0">
            <a:normAutofit/>
          </a:bodyPr>
          <a:lstStyle/>
          <a:p>
            <a:pPr marL="0" indent="0">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Stream processing (“hot” data)</a:t>
            </a:r>
          </a:p>
        </p:txBody>
      </p:sp>
      <p:sp>
        <p:nvSpPr>
          <p:cNvPr id="6" name="Content Placeholder 5"/>
          <p:cNvSpPr>
            <a:spLocks noGrp="1"/>
          </p:cNvSpPr>
          <p:nvPr>
            <p:ph sz="quarter" idx="4294967295"/>
          </p:nvPr>
        </p:nvSpPr>
        <p:spPr>
          <a:xfrm>
            <a:off x="6484413" y="2299494"/>
            <a:ext cx="5549744" cy="4101306"/>
          </a:xfrm>
        </p:spPr>
        <p:txBody>
          <a:bodyPr vert="horz" lIns="91440" tIns="45720" rIns="91440" bIns="45720" rtlCol="0">
            <a:noAutofit/>
          </a:bodyPr>
          <a:lstStyle/>
          <a:p>
            <a:pPr marL="0" lvl="1" indent="0">
              <a:lnSpc>
                <a:spcPct val="100000"/>
              </a:lnSpc>
              <a:spcBef>
                <a:spcPts val="800"/>
              </a:spcBef>
              <a:buClr>
                <a:schemeClr val="bg2">
                  <a:lumMod val="10000"/>
                </a:schemeClr>
              </a:buClr>
              <a:buNone/>
            </a:pPr>
            <a:r>
              <a:rPr lang="en-US" sz="2200" dirty="0">
                <a:latin typeface="Amazon Ember Light" charset="0"/>
                <a:ea typeface="Amazon Ember Light" charset="0"/>
                <a:cs typeface="Amazon Ember Light" charset="0"/>
              </a:rPr>
              <a:t>Compiling Amazon CloudWatch metrics</a:t>
            </a:r>
          </a:p>
          <a:p>
            <a:pPr marL="571500" lvl="1" indent="-342900">
              <a:lnSpc>
                <a:spcPct val="100000"/>
              </a:lnSpc>
              <a:spcBef>
                <a:spcPts val="800"/>
              </a:spcBef>
              <a:buClr>
                <a:schemeClr val="bg2">
                  <a:lumMod val="10000"/>
                </a:schemeClr>
              </a:buClr>
              <a:buBlip>
                <a:blip r:embed="rId4"/>
              </a:buBlip>
            </a:pPr>
            <a:r>
              <a:rPr lang="en-US" sz="2200" dirty="0">
                <a:latin typeface="Amazon Ember Light" charset="0"/>
                <a:ea typeface="Amazon Ember Light" charset="0"/>
                <a:cs typeface="Amazon Ember Light" charset="0"/>
              </a:rPr>
              <a:t>Monitor issues immediately</a:t>
            </a:r>
          </a:p>
          <a:p>
            <a:pPr marL="0" lvl="1" indent="0">
              <a:lnSpc>
                <a:spcPct val="100000"/>
              </a:lnSpc>
              <a:spcBef>
                <a:spcPts val="800"/>
              </a:spcBef>
              <a:buClr>
                <a:schemeClr val="bg2">
                  <a:lumMod val="10000"/>
                </a:schemeClr>
              </a:buClr>
              <a:buNone/>
            </a:pPr>
            <a:r>
              <a:rPr lang="en-US" sz="2200" dirty="0">
                <a:latin typeface="Amazon Ember Light" charset="0"/>
                <a:ea typeface="Amazon Ember Light" charset="0"/>
                <a:cs typeface="Amazon Ember Light" charset="0"/>
              </a:rPr>
              <a:t>Real-time spending alerts, caps</a:t>
            </a:r>
          </a:p>
          <a:p>
            <a:pPr marL="571500" lvl="1" indent="-342900">
              <a:lnSpc>
                <a:spcPct val="100000"/>
              </a:lnSpc>
              <a:spcBef>
                <a:spcPts val="800"/>
              </a:spcBef>
              <a:buClr>
                <a:schemeClr val="bg2">
                  <a:lumMod val="10000"/>
                </a:schemeClr>
              </a:buClr>
              <a:buBlip>
                <a:blip r:embed="rId4"/>
              </a:buBlip>
            </a:pPr>
            <a:r>
              <a:rPr lang="en-US" sz="2200" dirty="0">
                <a:latin typeface="Amazon Ember Light" charset="0"/>
                <a:ea typeface="Amazon Ember Light" charset="0"/>
                <a:cs typeface="Amazon Ember Light" charset="0"/>
              </a:rPr>
              <a:t>Respond to sudden cost increases</a:t>
            </a:r>
          </a:p>
          <a:p>
            <a:pPr marL="0" lvl="1" indent="0">
              <a:lnSpc>
                <a:spcPct val="100000"/>
              </a:lnSpc>
              <a:spcBef>
                <a:spcPts val="800"/>
              </a:spcBef>
              <a:buClr>
                <a:schemeClr val="bg2">
                  <a:lumMod val="10000"/>
                </a:schemeClr>
              </a:buClr>
              <a:buNone/>
            </a:pPr>
            <a:r>
              <a:rPr lang="en-US" sz="2200" dirty="0">
                <a:latin typeface="Amazon Ember Light" charset="0"/>
                <a:ea typeface="Amazon Ember Light" charset="0"/>
                <a:cs typeface="Amazon Ember Light" charset="0"/>
              </a:rPr>
              <a:t>Real-time analysis</a:t>
            </a:r>
          </a:p>
          <a:p>
            <a:pPr marL="571500" lvl="1" indent="-342900">
              <a:lnSpc>
                <a:spcPct val="100000"/>
              </a:lnSpc>
              <a:spcBef>
                <a:spcPts val="800"/>
              </a:spcBef>
              <a:buClr>
                <a:schemeClr val="bg2">
                  <a:lumMod val="10000"/>
                </a:schemeClr>
              </a:buClr>
              <a:buBlip>
                <a:blip r:embed="rId4"/>
              </a:buBlip>
            </a:pPr>
            <a:r>
              <a:rPr lang="en-US" sz="2200" dirty="0">
                <a:latin typeface="Amazon Ember Light" charset="0"/>
                <a:ea typeface="Amazon Ember Light" charset="0"/>
                <a:cs typeface="Amazon Ember Light" charset="0"/>
              </a:rPr>
              <a:t>What to offer the customer now</a:t>
            </a:r>
          </a:p>
          <a:p>
            <a:pPr marL="0" lvl="1" indent="0">
              <a:lnSpc>
                <a:spcPct val="100000"/>
              </a:lnSpc>
              <a:spcBef>
                <a:spcPts val="800"/>
              </a:spcBef>
              <a:buClr>
                <a:schemeClr val="bg2">
                  <a:lumMod val="10000"/>
                </a:schemeClr>
              </a:buClr>
              <a:buNone/>
            </a:pPr>
            <a:r>
              <a:rPr lang="en-US" sz="2200" dirty="0">
                <a:latin typeface="Amazon Ember Light" charset="0"/>
                <a:ea typeface="Amazon Ember Light" charset="0"/>
                <a:cs typeface="Amazon Ember Light" charset="0"/>
              </a:rPr>
              <a:t>Real-time detection</a:t>
            </a:r>
          </a:p>
          <a:p>
            <a:pPr marL="571500" lvl="1" indent="-342900">
              <a:lnSpc>
                <a:spcPct val="100000"/>
              </a:lnSpc>
              <a:spcBef>
                <a:spcPts val="800"/>
              </a:spcBef>
              <a:buClr>
                <a:schemeClr val="bg2">
                  <a:lumMod val="10000"/>
                </a:schemeClr>
              </a:buClr>
              <a:buBlip>
                <a:blip r:embed="rId4"/>
              </a:buBlip>
            </a:pPr>
            <a:r>
              <a:rPr lang="en-US" sz="2200" dirty="0">
                <a:latin typeface="Amazon Ember Light" charset="0"/>
                <a:ea typeface="Amazon Ember Light" charset="0"/>
                <a:cs typeface="Amazon Ember Light" charset="0"/>
              </a:rPr>
              <a:t>Block fraudulent use now</a:t>
            </a:r>
          </a:p>
        </p:txBody>
      </p:sp>
    </p:spTree>
    <p:custDataLst>
      <p:tags r:id="rId1"/>
    </p:custDataLst>
    <p:extLst>
      <p:ext uri="{BB962C8B-B14F-4D97-AF65-F5344CB8AC3E}">
        <p14:creationId xmlns:p14="http://schemas.microsoft.com/office/powerpoint/2010/main" val="1135164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691472" y="2084949"/>
            <a:ext cx="1255344" cy="1218875"/>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p:cNvSpPr>
            <a:spLocks noGrp="1"/>
          </p:cNvSpPr>
          <p:nvPr>
            <p:ph type="title"/>
          </p:nvPr>
        </p:nvSpPr>
        <p:spPr/>
        <p:txBody>
          <a:bodyPr/>
          <a:lstStyle/>
          <a:p>
            <a:r>
              <a:rPr lang="en-US" dirty="0"/>
              <a:t>Amazon Kinesis</a:t>
            </a:r>
          </a:p>
        </p:txBody>
      </p:sp>
      <p:sp>
        <p:nvSpPr>
          <p:cNvPr id="5" name="Title 3"/>
          <p:cNvSpPr txBox="1">
            <a:spLocks/>
          </p:cNvSpPr>
          <p:nvPr/>
        </p:nvSpPr>
        <p:spPr>
          <a:xfrm>
            <a:off x="721184" y="1295158"/>
            <a:ext cx="11292427" cy="543675"/>
          </a:xfrm>
          <a:prstGeom prst="rect">
            <a:avLst/>
          </a:prstGeom>
        </p:spPr>
        <p:txBody>
          <a:bodyPr wrap="square" anchor="ctr">
            <a:spAutoFit/>
          </a:bodyPr>
          <a:lstStyle>
            <a:lvl1pPr algn="l" defTabSz="457200" rtl="0" fontAlgn="base">
              <a:spcBef>
                <a:spcPct val="0"/>
              </a:spcBef>
              <a:spcAft>
                <a:spcPct val="0"/>
              </a:spcAft>
              <a:defRPr sz="3200" b="1" kern="1200">
                <a:solidFill>
                  <a:schemeClr val="tx1"/>
                </a:solidFill>
                <a:latin typeface="Cantarell" pitchFamily="2" charset="0"/>
                <a:ea typeface="ＭＳ Ｐゴシック" charset="0"/>
                <a:cs typeface="Arial"/>
              </a:defRPr>
            </a:lvl1pPr>
            <a:lvl2pPr algn="l" defTabSz="457200" rtl="0" fontAlgn="base">
              <a:spcBef>
                <a:spcPct val="0"/>
              </a:spcBef>
              <a:spcAft>
                <a:spcPct val="0"/>
              </a:spcAft>
              <a:defRPr sz="3200" b="1">
                <a:solidFill>
                  <a:schemeClr val="tx1"/>
                </a:solidFill>
                <a:latin typeface="Arial" charset="0"/>
                <a:ea typeface="ＭＳ Ｐゴシック" charset="0"/>
              </a:defRPr>
            </a:lvl2pPr>
            <a:lvl3pPr algn="l" defTabSz="457200" rtl="0" fontAlgn="base">
              <a:spcBef>
                <a:spcPct val="0"/>
              </a:spcBef>
              <a:spcAft>
                <a:spcPct val="0"/>
              </a:spcAft>
              <a:defRPr sz="3200" b="1">
                <a:solidFill>
                  <a:schemeClr val="tx1"/>
                </a:solidFill>
                <a:latin typeface="Arial" charset="0"/>
                <a:ea typeface="ＭＳ Ｐゴシック" charset="0"/>
              </a:defRPr>
            </a:lvl3pPr>
            <a:lvl4pPr algn="l" defTabSz="457200" rtl="0" fontAlgn="base">
              <a:spcBef>
                <a:spcPct val="0"/>
              </a:spcBef>
              <a:spcAft>
                <a:spcPct val="0"/>
              </a:spcAft>
              <a:defRPr sz="3200" b="1">
                <a:solidFill>
                  <a:schemeClr val="tx1"/>
                </a:solidFill>
                <a:latin typeface="Arial" charset="0"/>
                <a:ea typeface="ＭＳ Ｐゴシック" charset="0"/>
              </a:defRPr>
            </a:lvl4pPr>
            <a:lvl5pPr algn="l" defTabSz="457200" rtl="0" fontAlgn="base">
              <a:spcBef>
                <a:spcPct val="0"/>
              </a:spcBef>
              <a:spcAft>
                <a:spcPct val="0"/>
              </a:spcAft>
              <a:defRPr sz="3200" b="1">
                <a:solidFill>
                  <a:schemeClr val="tx1"/>
                </a:solidFill>
                <a:latin typeface="Arial" charset="0"/>
                <a:ea typeface="ＭＳ Ｐゴシック" charset="0"/>
              </a:defRPr>
            </a:lvl5pPr>
            <a:lvl6pPr marL="457200" algn="l" defTabSz="457200" rtl="0" fontAlgn="base">
              <a:spcBef>
                <a:spcPct val="0"/>
              </a:spcBef>
              <a:spcAft>
                <a:spcPct val="0"/>
              </a:spcAft>
              <a:defRPr sz="3200" b="1">
                <a:solidFill>
                  <a:schemeClr val="tx1"/>
                </a:solidFill>
                <a:latin typeface="Arial" charset="0"/>
                <a:ea typeface="ＭＳ Ｐゴシック" charset="0"/>
              </a:defRPr>
            </a:lvl6pPr>
            <a:lvl7pPr marL="914400" algn="l" defTabSz="457200" rtl="0" fontAlgn="base">
              <a:spcBef>
                <a:spcPct val="0"/>
              </a:spcBef>
              <a:spcAft>
                <a:spcPct val="0"/>
              </a:spcAft>
              <a:defRPr sz="3200" b="1">
                <a:solidFill>
                  <a:schemeClr val="tx1"/>
                </a:solidFill>
                <a:latin typeface="Arial" charset="0"/>
                <a:ea typeface="ＭＳ Ｐゴシック" charset="0"/>
              </a:defRPr>
            </a:lvl7pPr>
            <a:lvl8pPr marL="1371600" algn="l" defTabSz="457200" rtl="0" fontAlgn="base">
              <a:spcBef>
                <a:spcPct val="0"/>
              </a:spcBef>
              <a:spcAft>
                <a:spcPct val="0"/>
              </a:spcAft>
              <a:defRPr sz="3200" b="1">
                <a:solidFill>
                  <a:schemeClr val="tx1"/>
                </a:solidFill>
                <a:latin typeface="Arial" charset="0"/>
                <a:ea typeface="ＭＳ Ｐゴシック" charset="0"/>
              </a:defRPr>
            </a:lvl8pPr>
            <a:lvl9pPr marL="1828800" algn="l" defTabSz="457200" rtl="0" fontAlgn="base">
              <a:spcBef>
                <a:spcPct val="0"/>
              </a:spcBef>
              <a:spcAft>
                <a:spcPct val="0"/>
              </a:spcAft>
              <a:defRPr sz="3200" b="1">
                <a:solidFill>
                  <a:schemeClr val="tx1"/>
                </a:solidFill>
                <a:latin typeface="Arial" charset="0"/>
                <a:ea typeface="ＭＳ Ｐゴシック" charset="0"/>
              </a:defRPr>
            </a:lvl9pPr>
          </a:lstStyle>
          <a:p>
            <a:pPr algn="just">
              <a:spcAft>
                <a:spcPts val="0"/>
              </a:spcAft>
            </a:pPr>
            <a:r>
              <a:rPr lang="en-US" sz="2933" b="0" dirty="0">
                <a:latin typeface="Amazon Ember Light" panose="020B0403020204020204" pitchFamily="34" charset="0"/>
                <a:ea typeface="Amazon Ember Light" panose="020B0403020204020204" pitchFamily="34" charset="0"/>
                <a:cs typeface="Amazon Ember Light" panose="020B0403020204020204" pitchFamily="34" charset="0"/>
              </a:rPr>
              <a:t>Collect, process, and analyze video and data streams in real time.</a:t>
            </a:r>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53800" y="5973106"/>
            <a:ext cx="745781" cy="732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239" y="2165145"/>
            <a:ext cx="1022227" cy="107901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597" y="4544002"/>
            <a:ext cx="990432" cy="107901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9145" y="4538500"/>
            <a:ext cx="1200951" cy="1218875"/>
          </a:xfrm>
          <a:prstGeom prst="rect">
            <a:avLst/>
          </a:prstGeom>
        </p:spPr>
      </p:pic>
      <p:sp>
        <p:nvSpPr>
          <p:cNvPr id="4" name="TextBox 3"/>
          <p:cNvSpPr txBox="1"/>
          <p:nvPr/>
        </p:nvSpPr>
        <p:spPr>
          <a:xfrm>
            <a:off x="2035655" y="2273767"/>
            <a:ext cx="3490717" cy="1107996"/>
          </a:xfrm>
          <a:prstGeom prst="rect">
            <a:avLst/>
          </a:prstGeom>
          <a:noFill/>
        </p:spPr>
        <p:txBody>
          <a:bodyPr wrap="square" rtlCol="0">
            <a:spAutoFit/>
          </a:bodyPr>
          <a:lstStyle/>
          <a:p>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Capture, process, and store video streams for analytics and machine learning.</a:t>
            </a:r>
          </a:p>
        </p:txBody>
      </p:sp>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190" y="2229632"/>
            <a:ext cx="921788" cy="9059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518245" y="3268511"/>
            <a:ext cx="1577676" cy="543867"/>
          </a:xfrm>
          <a:prstGeom prst="rect">
            <a:avLst/>
          </a:prstGeom>
          <a:noFill/>
        </p:spPr>
        <p:txBody>
          <a:bodyPr wrap="non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Kinesis</a:t>
            </a:r>
          </a:p>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Video Streams</a:t>
            </a:r>
          </a:p>
        </p:txBody>
      </p:sp>
      <p:sp>
        <p:nvSpPr>
          <p:cNvPr id="16" name="TextBox 15"/>
          <p:cNvSpPr txBox="1"/>
          <p:nvPr/>
        </p:nvSpPr>
        <p:spPr>
          <a:xfrm>
            <a:off x="7629885" y="2184426"/>
            <a:ext cx="3809187" cy="1446550"/>
          </a:xfrm>
          <a:prstGeom prst="rect">
            <a:avLst/>
          </a:prstGeom>
          <a:noFill/>
        </p:spPr>
        <p:txBody>
          <a:bodyPr wrap="square" rtlCol="0">
            <a:spAutoFit/>
          </a:bodyPr>
          <a:lstStyle/>
          <a:p>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Build custom applications that analyze data streams using popular stream processing frameworks.</a:t>
            </a:r>
          </a:p>
        </p:txBody>
      </p:sp>
      <p:sp>
        <p:nvSpPr>
          <p:cNvPr id="17" name="TextBox 16"/>
          <p:cNvSpPr txBox="1"/>
          <p:nvPr/>
        </p:nvSpPr>
        <p:spPr>
          <a:xfrm>
            <a:off x="6038625" y="3311742"/>
            <a:ext cx="1577676" cy="543867"/>
          </a:xfrm>
          <a:prstGeom prst="rect">
            <a:avLst/>
          </a:prstGeom>
          <a:noFill/>
        </p:spPr>
        <p:txBody>
          <a:bodyPr wrap="non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Kinesis</a:t>
            </a:r>
          </a:p>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Data Streams</a:t>
            </a:r>
          </a:p>
        </p:txBody>
      </p:sp>
      <p:sp>
        <p:nvSpPr>
          <p:cNvPr id="18" name="TextBox 17"/>
          <p:cNvSpPr txBox="1"/>
          <p:nvPr/>
        </p:nvSpPr>
        <p:spPr>
          <a:xfrm>
            <a:off x="598039" y="5704595"/>
            <a:ext cx="1577676" cy="543867"/>
          </a:xfrm>
          <a:prstGeom prst="rect">
            <a:avLst/>
          </a:prstGeom>
          <a:noFill/>
        </p:spPr>
        <p:txBody>
          <a:bodyPr wrap="non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Kinesis</a:t>
            </a:r>
          </a:p>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Data Firehose</a:t>
            </a:r>
          </a:p>
        </p:txBody>
      </p:sp>
      <p:sp>
        <p:nvSpPr>
          <p:cNvPr id="19" name="TextBox 18"/>
          <p:cNvSpPr txBox="1"/>
          <p:nvPr/>
        </p:nvSpPr>
        <p:spPr>
          <a:xfrm>
            <a:off x="2040250" y="4740268"/>
            <a:ext cx="3455679" cy="769441"/>
          </a:xfrm>
          <a:prstGeom prst="rect">
            <a:avLst/>
          </a:prstGeom>
          <a:noFill/>
        </p:spPr>
        <p:txBody>
          <a:bodyPr wrap="square" rtlCol="0">
            <a:spAutoFit/>
          </a:bodyPr>
          <a:lstStyle/>
          <a:p>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Load data streams into AWS data stores.</a:t>
            </a:r>
          </a:p>
        </p:txBody>
      </p:sp>
      <p:sp>
        <p:nvSpPr>
          <p:cNvPr id="20" name="TextBox 19"/>
          <p:cNvSpPr txBox="1"/>
          <p:nvPr/>
        </p:nvSpPr>
        <p:spPr>
          <a:xfrm>
            <a:off x="7564573" y="4793084"/>
            <a:ext cx="4231600" cy="430887"/>
          </a:xfrm>
          <a:prstGeom prst="rect">
            <a:avLst/>
          </a:prstGeom>
          <a:noFill/>
        </p:spPr>
        <p:txBody>
          <a:bodyPr wrap="square" rtlCol="0">
            <a:spAutoFit/>
          </a:bodyPr>
          <a:lstStyle/>
          <a:p>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Analyze data streams with SQL.</a:t>
            </a:r>
          </a:p>
        </p:txBody>
      </p:sp>
      <p:sp>
        <p:nvSpPr>
          <p:cNvPr id="22" name="TextBox 21"/>
          <p:cNvSpPr txBox="1"/>
          <p:nvPr/>
        </p:nvSpPr>
        <p:spPr>
          <a:xfrm>
            <a:off x="5801616" y="5757375"/>
            <a:ext cx="2064171" cy="543867"/>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Kinesis  Data Analytics</a:t>
            </a:r>
          </a:p>
        </p:txBody>
      </p:sp>
    </p:spTree>
    <p:custDataLst>
      <p:tags r:id="rId1"/>
    </p:custDataLst>
    <p:extLst>
      <p:ext uri="{BB962C8B-B14F-4D97-AF65-F5344CB8AC3E}">
        <p14:creationId xmlns:p14="http://schemas.microsoft.com/office/powerpoint/2010/main" val="2832329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306644995"/>
              </p:ext>
            </p:extLst>
          </p:nvPr>
        </p:nvGraphicFramePr>
        <p:xfrm>
          <a:off x="2466270" y="1441989"/>
          <a:ext cx="7103911" cy="5094767"/>
        </p:xfrm>
        <a:graphic>
          <a:graphicData uri="http://schemas.openxmlformats.org/drawingml/2006/table">
            <a:tbl>
              <a:tblPr firstRow="1" firstCol="1" bandRow="1"/>
              <a:tblGrid>
                <a:gridCol w="3899088">
                  <a:extLst>
                    <a:ext uri="{9D8B030D-6E8A-4147-A177-3AD203B41FA5}">
                      <a16:colId xmlns:a16="http://schemas.microsoft.com/office/drawing/2014/main" val="20000"/>
                    </a:ext>
                  </a:extLst>
                </a:gridCol>
                <a:gridCol w="3204823">
                  <a:extLst>
                    <a:ext uri="{9D8B030D-6E8A-4147-A177-3AD203B41FA5}">
                      <a16:colId xmlns:a16="http://schemas.microsoft.com/office/drawing/2014/main" val="20001"/>
                    </a:ext>
                  </a:extLst>
                </a:gridCol>
              </a:tblGrid>
              <a:tr h="4085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effectLst/>
                          <a:latin typeface="Amazon Ember" panose="020B0603020204020204" pitchFamily="34" charset="0"/>
                          <a:ea typeface="Amazon Ember" panose="020B0603020204020204" pitchFamily="34" charset="0"/>
                          <a:cs typeface="Amazon Ember" panose="020B0603020204020204" pitchFamily="34" charset="0"/>
                        </a:rPr>
                        <a:t>Near-real-time performance </a:t>
                      </a:r>
                      <a:endParaRPr lang="en-US" sz="20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77481" marR="7748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High throughput, elastic</a:t>
                      </a:r>
                    </a:p>
                  </a:txBody>
                  <a:tcPr marL="77481" marR="7748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427514">
                <a:tc>
                  <a:txBody>
                    <a:bodyPr/>
                    <a:lstStyle/>
                    <a:p>
                      <a:pPr marL="0" marR="0" lvl="0" indent="0">
                        <a:lnSpc>
                          <a:spcPct val="100000"/>
                        </a:lnSpc>
                        <a:spcBef>
                          <a:spcPts val="0"/>
                        </a:spcBef>
                        <a:spcAft>
                          <a:spcPts val="0"/>
                        </a:spcAft>
                      </a:pPr>
                      <a:r>
                        <a:rPr lang="en-US" sz="2000" dirty="0">
                          <a:effectLst/>
                          <a:latin typeface="Amazon Ember Light" panose="020B0403020204020204" pitchFamily="34" charset="0"/>
                          <a:ea typeface="Amazon Ember Light" panose="020B0403020204020204" pitchFamily="34" charset="0"/>
                          <a:cs typeface="Amazon Ember Light" panose="020B0403020204020204" pitchFamily="34" charset="0"/>
                        </a:rPr>
                        <a:t>Perform continual processing on streaming big data. Processing latencies fall to a few seconds, compared with the minutes or hours associated with batch processing. </a:t>
                      </a:r>
                      <a:r>
                        <a:rPr lang="en-US" sz="2000" i="1" dirty="0">
                          <a:effectLst/>
                          <a:latin typeface="Amazon Ember Light" panose="020B0403020204020204" pitchFamily="34" charset="0"/>
                          <a:ea typeface="Amazon Ember Light" panose="020B0403020204020204" pitchFamily="34" charset="0"/>
                          <a:cs typeface="Amazon Ember Light" panose="020B0403020204020204" pitchFamily="34" charset="0"/>
                        </a:rPr>
                        <a:t> </a:t>
                      </a:r>
                      <a:endParaRPr lang="en-US" sz="2000" dirty="0">
                        <a:effectLst/>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7481" marR="7748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a:lnSpc>
                          <a:spcPct val="100000"/>
                        </a:lnSpc>
                        <a:spcBef>
                          <a:spcPts val="0"/>
                        </a:spcBef>
                        <a:spcAft>
                          <a:spcPts val="0"/>
                        </a:spcAft>
                      </a:pPr>
                      <a:r>
                        <a:rPr lang="en-US" sz="2000" dirty="0">
                          <a:effectLst/>
                          <a:latin typeface="Amazon Ember Light" panose="020B0403020204020204" pitchFamily="34" charset="0"/>
                          <a:ea typeface="Amazon Ember Light" panose="020B0403020204020204" pitchFamily="34" charset="0"/>
                          <a:cs typeface="Amazon Ember Light" panose="020B0403020204020204" pitchFamily="34" charset="0"/>
                        </a:rPr>
                        <a:t>Seamlessly scale to match your data throughput rate and volume. Easily scale up to gigabytes per second. It can scale in</a:t>
                      </a:r>
                      <a:r>
                        <a:rPr lang="en-US" sz="2000" baseline="0" dirty="0">
                          <a:effectLst/>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000" dirty="0">
                          <a:effectLst/>
                          <a:latin typeface="Amazon Ember Light" panose="020B0403020204020204" pitchFamily="34" charset="0"/>
                          <a:ea typeface="Amazon Ember Light" panose="020B0403020204020204" pitchFamily="34" charset="0"/>
                          <a:cs typeface="Amazon Ember Light" panose="020B0403020204020204" pitchFamily="34" charset="0"/>
                        </a:rPr>
                        <a:t>or out based on operational or </a:t>
                      </a:r>
                      <a:br>
                        <a:rPr lang="en-US" sz="2000" dirty="0">
                          <a:effectLst/>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effectLst/>
                          <a:latin typeface="Amazon Ember Light" panose="020B0403020204020204" pitchFamily="34" charset="0"/>
                          <a:ea typeface="Amazon Ember Light" panose="020B0403020204020204" pitchFamily="34" charset="0"/>
                          <a:cs typeface="Amazon Ember Light" panose="020B0403020204020204" pitchFamily="34" charset="0"/>
                        </a:rPr>
                        <a:t>business needs. </a:t>
                      </a:r>
                    </a:p>
                  </a:txBody>
                  <a:tcPr marL="77481" marR="7748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400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Build near real-time apps</a:t>
                      </a:r>
                    </a:p>
                  </a:txBody>
                  <a:tcPr marL="77481" marR="7748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Low cost</a:t>
                      </a:r>
                    </a:p>
                  </a:txBody>
                  <a:tcPr marL="77481" marR="7748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918663">
                <a:tc>
                  <a:txBody>
                    <a:bodyPr/>
                    <a:lstStyle/>
                    <a:p>
                      <a:pPr marL="0" marR="0" lvl="0" indent="0">
                        <a:lnSpc>
                          <a:spcPct val="100000"/>
                        </a:lnSpc>
                        <a:spcBef>
                          <a:spcPts val="0"/>
                        </a:spcBef>
                        <a:spcAft>
                          <a:spcPts val="0"/>
                        </a:spcAft>
                      </a:pPr>
                      <a:r>
                        <a:rPr lang="en-US" sz="2000" dirty="0">
                          <a:effectLst/>
                          <a:latin typeface="Amazon Ember Light" panose="020B0403020204020204" pitchFamily="34" charset="0"/>
                          <a:ea typeface="Amazon Ember Light" panose="020B0403020204020204" pitchFamily="34" charset="0"/>
                          <a:cs typeface="Amazon Ember Light" panose="020B0403020204020204" pitchFamily="34" charset="0"/>
                        </a:rPr>
                        <a:t>Client libraries enable developers to design and operate near real-time streaming data processing applications.</a:t>
                      </a:r>
                    </a:p>
                  </a:txBody>
                  <a:tcPr marL="77481" marR="7748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a:lnSpc>
                          <a:spcPct val="100000"/>
                        </a:lnSpc>
                        <a:spcBef>
                          <a:spcPts val="0"/>
                        </a:spcBef>
                        <a:spcAft>
                          <a:spcPts val="0"/>
                        </a:spcAft>
                      </a:pPr>
                      <a:r>
                        <a:rPr lang="en-US" sz="2000" dirty="0">
                          <a:effectLst/>
                          <a:latin typeface="Amazon Ember Light" panose="020B0403020204020204" pitchFamily="34" charset="0"/>
                          <a:ea typeface="Amazon Ember Light" panose="020B0403020204020204" pitchFamily="34" charset="0"/>
                          <a:cs typeface="Amazon Ember Light" panose="020B0403020204020204" pitchFamily="34" charset="0"/>
                        </a:rPr>
                        <a:t>Cost-efficient for workloads of any scale. Get started by provisioning a small stream, and pay low hourly rates only for what you use.</a:t>
                      </a:r>
                    </a:p>
                  </a:txBody>
                  <a:tcPr marL="77481" marR="77481"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a:bodyPr>
          <a:lstStyle/>
          <a:p>
            <a:r>
              <a:rPr lang="en-US" dirty="0"/>
              <a:t>Amazon Kinesis Data Streams</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9689" y="1538246"/>
            <a:ext cx="2054704" cy="1270948"/>
          </a:xfrm>
          <a:prstGeom prst="rect">
            <a:avLst/>
          </a:prstGeom>
        </p:spPr>
      </p:pic>
      <p:pic>
        <p:nvPicPr>
          <p:cNvPr id="4" name="Picture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91493" y="4311256"/>
            <a:ext cx="1973657" cy="1807311"/>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71301" y="1441989"/>
            <a:ext cx="2077303" cy="2018879"/>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76186" y="4575398"/>
            <a:ext cx="2267531" cy="1279029"/>
          </a:xfrm>
          <a:prstGeom prst="rect">
            <a:avLst/>
          </a:prstGeom>
        </p:spPr>
      </p:pic>
    </p:spTree>
    <p:custDataLst>
      <p:tags r:id="rId1"/>
    </p:custDataLst>
    <p:extLst>
      <p:ext uri="{BB962C8B-B14F-4D97-AF65-F5344CB8AC3E}">
        <p14:creationId xmlns:p14="http://schemas.microsoft.com/office/powerpoint/2010/main" val="2020548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12728"/>
            <a:ext cx="11115261" cy="779463"/>
          </a:xfrm>
        </p:spPr>
        <p:txBody>
          <a:bodyPr>
            <a:noAutofit/>
          </a:bodyPr>
          <a:lstStyle/>
          <a:p>
            <a:r>
              <a:rPr lang="en-US" dirty="0"/>
              <a:t>Twitter Trend Analysis Application</a:t>
            </a:r>
          </a:p>
        </p:txBody>
      </p:sp>
      <p:pic>
        <p:nvPicPr>
          <p:cNvPr id="19" name="Picture 18" descr="Us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1358" y="3191204"/>
            <a:ext cx="1355500" cy="1352222"/>
          </a:xfrm>
          <a:prstGeom prst="rect">
            <a:avLst/>
          </a:prstGeom>
        </p:spPr>
      </p:pic>
      <p:grpSp>
        <p:nvGrpSpPr>
          <p:cNvPr id="65" name="Group 64"/>
          <p:cNvGrpSpPr/>
          <p:nvPr/>
        </p:nvGrpSpPr>
        <p:grpSpPr>
          <a:xfrm>
            <a:off x="5307227" y="2163289"/>
            <a:ext cx="3231176" cy="2955457"/>
            <a:chOff x="3337281" y="1073546"/>
            <a:chExt cx="2423382" cy="2216593"/>
          </a:xfrm>
        </p:grpSpPr>
        <p:sp>
          <p:nvSpPr>
            <p:cNvPr id="18" name="Rounded Rectangle 17"/>
            <p:cNvSpPr/>
            <p:nvPr/>
          </p:nvSpPr>
          <p:spPr>
            <a:xfrm>
              <a:off x="3337281" y="1073546"/>
              <a:ext cx="2344189" cy="655564"/>
            </a:xfrm>
            <a:prstGeom prst="roundRect">
              <a:avLst/>
            </a:prstGeom>
            <a:solidFill>
              <a:schemeClr val="accent3">
                <a:lumMod val="20000"/>
                <a:lumOff val="80000"/>
              </a:schemeClr>
            </a:solidFill>
            <a:ln>
              <a:solidFill>
                <a:schemeClr val="accent3">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Twitter trend analysis application</a:t>
              </a:r>
            </a:p>
          </p:txBody>
        </p:sp>
        <p:sp>
          <p:nvSpPr>
            <p:cNvPr id="22" name="TextBox 21"/>
            <p:cNvSpPr txBox="1"/>
            <p:nvPr/>
          </p:nvSpPr>
          <p:spPr>
            <a:xfrm>
              <a:off x="3416474" y="3013140"/>
              <a:ext cx="2344189" cy="276999"/>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Elastic Beanstalk</a:t>
              </a:r>
            </a:p>
          </p:txBody>
        </p:sp>
      </p:grpSp>
      <p:sp>
        <p:nvSpPr>
          <p:cNvPr id="66" name="Right Arrow 65"/>
          <p:cNvSpPr/>
          <p:nvPr/>
        </p:nvSpPr>
        <p:spPr>
          <a:xfrm>
            <a:off x="7917386" y="3673705"/>
            <a:ext cx="2261044" cy="5838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7" name="Picture 66" descr="EC2-Instan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0324" y="1611047"/>
            <a:ext cx="975360" cy="1083733"/>
          </a:xfrm>
          <a:prstGeom prst="rect">
            <a:avLst/>
          </a:prstGeom>
        </p:spPr>
      </p:pic>
      <p:pic>
        <p:nvPicPr>
          <p:cNvPr id="68" name="Picture 67" descr="EC2-Instan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0324" y="3376113"/>
            <a:ext cx="975360" cy="1083733"/>
          </a:xfrm>
          <a:prstGeom prst="rect">
            <a:avLst/>
          </a:prstGeom>
        </p:spPr>
      </p:pic>
      <p:pic>
        <p:nvPicPr>
          <p:cNvPr id="69" name="Picture 68" descr="EC2-Instan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0324" y="5050481"/>
            <a:ext cx="975360" cy="1083733"/>
          </a:xfrm>
          <a:prstGeom prst="rect">
            <a:avLst/>
          </a:prstGeom>
        </p:spPr>
      </p:pic>
      <p:cxnSp>
        <p:nvCxnSpPr>
          <p:cNvPr id="71" name="Straight Arrow Connector 70"/>
          <p:cNvCxnSpPr/>
          <p:nvPr/>
        </p:nvCxnSpPr>
        <p:spPr>
          <a:xfrm>
            <a:off x="4496037" y="2325604"/>
            <a:ext cx="1326617" cy="1261303"/>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8" idx="3"/>
          </p:cNvCxnSpPr>
          <p:nvPr/>
        </p:nvCxnSpPr>
        <p:spPr>
          <a:xfrm>
            <a:off x="4535685" y="3917980"/>
            <a:ext cx="1405535" cy="0"/>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4525038" y="4359207"/>
            <a:ext cx="1416181" cy="1090613"/>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7774926" y="3212035"/>
            <a:ext cx="2450573" cy="666977"/>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Global top 10 Twitter trends</a:t>
            </a:r>
          </a:p>
        </p:txBody>
      </p:sp>
      <p:grpSp>
        <p:nvGrpSpPr>
          <p:cNvPr id="6" name="Group 5"/>
          <p:cNvGrpSpPr/>
          <p:nvPr/>
        </p:nvGrpSpPr>
        <p:grpSpPr>
          <a:xfrm>
            <a:off x="302905" y="1190577"/>
            <a:ext cx="3113500" cy="1835787"/>
            <a:chOff x="227178" y="714339"/>
            <a:chExt cx="2335125" cy="1376840"/>
          </a:xfrm>
        </p:grpSpPr>
        <p:grpSp>
          <p:nvGrpSpPr>
            <p:cNvPr id="5" name="Group 4"/>
            <p:cNvGrpSpPr/>
            <p:nvPr/>
          </p:nvGrpSpPr>
          <p:grpSpPr>
            <a:xfrm>
              <a:off x="227178" y="714339"/>
              <a:ext cx="2335125" cy="1376840"/>
              <a:chOff x="227178" y="714339"/>
              <a:chExt cx="2335125" cy="1376840"/>
            </a:xfrm>
          </p:grpSpPr>
          <p:grpSp>
            <p:nvGrpSpPr>
              <p:cNvPr id="36" name="Group 35"/>
              <p:cNvGrpSpPr/>
              <p:nvPr/>
            </p:nvGrpSpPr>
            <p:grpSpPr>
              <a:xfrm>
                <a:off x="227178" y="714339"/>
                <a:ext cx="1501296" cy="1376840"/>
                <a:chOff x="169271" y="1380109"/>
                <a:chExt cx="1707206" cy="1555963"/>
              </a:xfrm>
            </p:grpSpPr>
            <p:pic>
              <p:nvPicPr>
                <p:cNvPr id="41" name="Picture 40" descr="cloud-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271" y="1578487"/>
                  <a:ext cx="1707206" cy="1066284"/>
                </a:xfrm>
                <a:prstGeom prst="rect">
                  <a:avLst/>
                </a:prstGeom>
              </p:spPr>
            </p:pic>
            <p:pic>
              <p:nvPicPr>
                <p:cNvPr id="42" name="Picture 41" descr="Cli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114" y="2204552"/>
                  <a:ext cx="731520" cy="731520"/>
                </a:xfrm>
                <a:prstGeom prst="rect">
                  <a:avLst/>
                </a:prstGeom>
              </p:spPr>
            </p:pic>
            <p:pic>
              <p:nvPicPr>
                <p:cNvPr id="43" name="Picture 42"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003" y="1380109"/>
                  <a:ext cx="731520" cy="731520"/>
                </a:xfrm>
                <a:prstGeom prst="rect">
                  <a:avLst/>
                </a:prstGeom>
              </p:spPr>
            </p:pic>
            <p:pic>
              <p:nvPicPr>
                <p:cNvPr id="44" name="Picture 43"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875" y="1671410"/>
                  <a:ext cx="584349" cy="584349"/>
                </a:xfrm>
                <a:prstGeom prst="rect">
                  <a:avLst/>
                </a:prstGeom>
              </p:spPr>
            </p:pic>
          </p:grpSp>
          <p:cxnSp>
            <p:nvCxnSpPr>
              <p:cNvPr id="37" name="Straight Arrow Connector 36"/>
              <p:cNvCxnSpPr/>
              <p:nvPr/>
            </p:nvCxnSpPr>
            <p:spPr>
              <a:xfrm>
                <a:off x="1814032" y="1037993"/>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14032" y="1292720"/>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1814032" y="1799566"/>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814032" y="1547448"/>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sp>
          <p:nvSpPr>
            <p:cNvPr id="82" name="TextBox 81"/>
            <p:cNvSpPr txBox="1"/>
            <p:nvPr/>
          </p:nvSpPr>
          <p:spPr>
            <a:xfrm>
              <a:off x="656181" y="1272038"/>
              <a:ext cx="643290" cy="25391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tweets</a:t>
              </a:r>
            </a:p>
          </p:txBody>
        </p:sp>
      </p:grpSp>
      <p:grpSp>
        <p:nvGrpSpPr>
          <p:cNvPr id="4" name="Group 3"/>
          <p:cNvGrpSpPr/>
          <p:nvPr/>
        </p:nvGrpSpPr>
        <p:grpSpPr>
          <a:xfrm>
            <a:off x="302905" y="2880697"/>
            <a:ext cx="3113500" cy="1835787"/>
            <a:chOff x="227178" y="1981929"/>
            <a:chExt cx="2335125" cy="1376840"/>
          </a:xfrm>
        </p:grpSpPr>
        <p:grpSp>
          <p:nvGrpSpPr>
            <p:cNvPr id="89" name="Group 88"/>
            <p:cNvGrpSpPr/>
            <p:nvPr/>
          </p:nvGrpSpPr>
          <p:grpSpPr>
            <a:xfrm>
              <a:off x="227178" y="1981929"/>
              <a:ext cx="1501296" cy="1376840"/>
              <a:chOff x="169271" y="1380109"/>
              <a:chExt cx="1707206" cy="1555963"/>
            </a:xfrm>
          </p:grpSpPr>
          <p:pic>
            <p:nvPicPr>
              <p:cNvPr id="94" name="Picture 93" descr="cloud-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271" y="1578487"/>
                <a:ext cx="1707206" cy="1066284"/>
              </a:xfrm>
              <a:prstGeom prst="rect">
                <a:avLst/>
              </a:prstGeom>
            </p:spPr>
          </p:pic>
          <p:pic>
            <p:nvPicPr>
              <p:cNvPr id="95" name="Picture 94" descr="Cli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114" y="2204552"/>
                <a:ext cx="731520" cy="731520"/>
              </a:xfrm>
              <a:prstGeom prst="rect">
                <a:avLst/>
              </a:prstGeom>
            </p:spPr>
          </p:pic>
          <p:pic>
            <p:nvPicPr>
              <p:cNvPr id="96" name="Picture 95"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003" y="1380109"/>
                <a:ext cx="731520" cy="731520"/>
              </a:xfrm>
              <a:prstGeom prst="rect">
                <a:avLst/>
              </a:prstGeom>
            </p:spPr>
          </p:pic>
          <p:pic>
            <p:nvPicPr>
              <p:cNvPr id="97" name="Picture 96"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875" y="1671410"/>
                <a:ext cx="584349" cy="584349"/>
              </a:xfrm>
              <a:prstGeom prst="rect">
                <a:avLst/>
              </a:prstGeom>
            </p:spPr>
          </p:pic>
        </p:grpSp>
        <p:cxnSp>
          <p:nvCxnSpPr>
            <p:cNvPr id="90" name="Straight Arrow Connector 89"/>
            <p:cNvCxnSpPr/>
            <p:nvPr/>
          </p:nvCxnSpPr>
          <p:spPr>
            <a:xfrm>
              <a:off x="1814032" y="2305583"/>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1814032" y="2560310"/>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1814032" y="3067156"/>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1814032" y="2815038"/>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sp>
        <p:nvSpPr>
          <p:cNvPr id="88" name="TextBox 87"/>
          <p:cNvSpPr txBox="1"/>
          <p:nvPr/>
        </p:nvSpPr>
        <p:spPr>
          <a:xfrm>
            <a:off x="874908" y="3624296"/>
            <a:ext cx="857720"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tweets</a:t>
            </a:r>
          </a:p>
        </p:txBody>
      </p:sp>
      <p:grpSp>
        <p:nvGrpSpPr>
          <p:cNvPr id="3" name="Group 2"/>
          <p:cNvGrpSpPr/>
          <p:nvPr/>
        </p:nvGrpSpPr>
        <p:grpSpPr>
          <a:xfrm>
            <a:off x="302905" y="4661152"/>
            <a:ext cx="3113500" cy="1835787"/>
            <a:chOff x="227178" y="3317270"/>
            <a:chExt cx="2335125" cy="1376840"/>
          </a:xfrm>
        </p:grpSpPr>
        <p:grpSp>
          <p:nvGrpSpPr>
            <p:cNvPr id="101" name="Group 100"/>
            <p:cNvGrpSpPr/>
            <p:nvPr/>
          </p:nvGrpSpPr>
          <p:grpSpPr>
            <a:xfrm>
              <a:off x="227178" y="3317270"/>
              <a:ext cx="1501296" cy="1376840"/>
              <a:chOff x="169271" y="1380109"/>
              <a:chExt cx="1707206" cy="1555963"/>
            </a:xfrm>
          </p:grpSpPr>
          <p:pic>
            <p:nvPicPr>
              <p:cNvPr id="106" name="Picture 105" descr="cloud-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271" y="1578487"/>
                <a:ext cx="1707206" cy="1066284"/>
              </a:xfrm>
              <a:prstGeom prst="rect">
                <a:avLst/>
              </a:prstGeom>
            </p:spPr>
          </p:pic>
          <p:pic>
            <p:nvPicPr>
              <p:cNvPr id="107" name="Picture 106" descr="Cli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114" y="2204552"/>
                <a:ext cx="731520" cy="731520"/>
              </a:xfrm>
              <a:prstGeom prst="rect">
                <a:avLst/>
              </a:prstGeom>
            </p:spPr>
          </p:pic>
          <p:pic>
            <p:nvPicPr>
              <p:cNvPr id="108" name="Picture 107"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003" y="1380109"/>
                <a:ext cx="731520" cy="731520"/>
              </a:xfrm>
              <a:prstGeom prst="rect">
                <a:avLst/>
              </a:prstGeom>
            </p:spPr>
          </p:pic>
          <p:pic>
            <p:nvPicPr>
              <p:cNvPr id="109" name="Picture 108"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875" y="1671410"/>
                <a:ext cx="584349" cy="584349"/>
              </a:xfrm>
              <a:prstGeom prst="rect">
                <a:avLst/>
              </a:prstGeom>
            </p:spPr>
          </p:pic>
        </p:grpSp>
        <p:cxnSp>
          <p:nvCxnSpPr>
            <p:cNvPr id="102" name="Straight Arrow Connector 101"/>
            <p:cNvCxnSpPr/>
            <p:nvPr/>
          </p:nvCxnSpPr>
          <p:spPr>
            <a:xfrm>
              <a:off x="1814032" y="3640924"/>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1814032" y="3895651"/>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1814032" y="4402497"/>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814032" y="4150379"/>
              <a:ext cx="748271"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sp>
        <p:nvSpPr>
          <p:cNvPr id="100" name="TextBox 99"/>
          <p:cNvSpPr txBox="1"/>
          <p:nvPr/>
        </p:nvSpPr>
        <p:spPr>
          <a:xfrm>
            <a:off x="874908" y="5404751"/>
            <a:ext cx="857720"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tweets</a:t>
            </a:r>
          </a:p>
        </p:txBody>
      </p:sp>
      <p:sp>
        <p:nvSpPr>
          <p:cNvPr id="113" name="TextBox 112"/>
          <p:cNvSpPr txBox="1"/>
          <p:nvPr/>
        </p:nvSpPr>
        <p:spPr>
          <a:xfrm>
            <a:off x="5065529" y="5434459"/>
            <a:ext cx="3820160" cy="420564"/>
          </a:xfrm>
          <a:prstGeom prst="rect">
            <a:avLst/>
          </a:prstGeom>
          <a:solidFill>
            <a:srgbClr val="FF9F9F"/>
          </a:solidFill>
          <a:ln>
            <a:solidFill>
              <a:srgbClr val="C00000"/>
            </a:solidFill>
          </a:ln>
        </p:spPr>
        <p:txBody>
          <a:bodyPr wrap="square" rtlCol="0">
            <a:spAutoFit/>
          </a:bodyPr>
          <a:lstStyle/>
          <a:p>
            <a:pPr algn="ctr"/>
            <a:r>
              <a:rPr lang="en-US" sz="2133" dirty="0">
                <a:latin typeface="Amazon Ember Light" panose="020B0403020204020204" pitchFamily="34" charset="0"/>
                <a:ea typeface="Amazon Ember Light" panose="020B0403020204020204" pitchFamily="34" charset="0"/>
                <a:cs typeface="Amazon Ember Light" panose="020B0403020204020204" pitchFamily="34" charset="0"/>
              </a:rPr>
              <a:t>Too big to handle on one box</a:t>
            </a:r>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4063" y="3144566"/>
            <a:ext cx="1109107" cy="1552748"/>
          </a:xfrm>
          <a:prstGeom prst="rect">
            <a:avLst/>
          </a:prstGeom>
        </p:spPr>
      </p:pic>
    </p:spTree>
    <p:custDataLst>
      <p:tags r:id="rId1"/>
    </p:custDataLst>
    <p:extLst>
      <p:ext uri="{BB962C8B-B14F-4D97-AF65-F5344CB8AC3E}">
        <p14:creationId xmlns:p14="http://schemas.microsoft.com/office/powerpoint/2010/main" val="194884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320" y="5282046"/>
            <a:ext cx="835145" cy="892741"/>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364" y="3626929"/>
            <a:ext cx="835145" cy="892741"/>
          </a:xfrm>
          <a:prstGeom prst="rect">
            <a:avLst/>
          </a:prstGeom>
        </p:spPr>
      </p:pic>
      <p:pic>
        <p:nvPicPr>
          <p:cNvPr id="106" name="Picture 10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088" y="1920034"/>
            <a:ext cx="835145" cy="892741"/>
          </a:xfrm>
          <a:prstGeom prst="rect">
            <a:avLst/>
          </a:prstGeom>
        </p:spPr>
      </p:pic>
      <p:sp>
        <p:nvSpPr>
          <p:cNvPr id="99" name="Oval 98"/>
          <p:cNvSpPr/>
          <p:nvPr/>
        </p:nvSpPr>
        <p:spPr>
          <a:xfrm>
            <a:off x="3972924" y="4873616"/>
            <a:ext cx="964712" cy="1582989"/>
          </a:xfrm>
          <a:prstGeom prst="ellipse">
            <a:avLst/>
          </a:prstGeom>
          <a:solidFill>
            <a:srgbClr val="FFF3FF"/>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Oval 97"/>
          <p:cNvSpPr/>
          <p:nvPr/>
        </p:nvSpPr>
        <p:spPr>
          <a:xfrm>
            <a:off x="3972924" y="1488704"/>
            <a:ext cx="807528" cy="525777"/>
          </a:xfrm>
          <a:prstGeom prst="ellipse">
            <a:avLst/>
          </a:prstGeom>
          <a:solidFill>
            <a:srgbClr val="FFF3FF"/>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Oval 96"/>
          <p:cNvSpPr/>
          <p:nvPr/>
        </p:nvSpPr>
        <p:spPr>
          <a:xfrm>
            <a:off x="2047792" y="1417865"/>
            <a:ext cx="1043749" cy="5070972"/>
          </a:xfrm>
          <a:prstGeom prst="ellipse">
            <a:avLst/>
          </a:prstGeom>
          <a:solidFill>
            <a:srgbClr val="FFF3FF"/>
          </a:solid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p:cNvSpPr>
            <a:spLocks noGrp="1"/>
          </p:cNvSpPr>
          <p:nvPr>
            <p:ph type="title"/>
          </p:nvPr>
        </p:nvSpPr>
        <p:spPr>
          <a:xfrm>
            <a:off x="238539" y="229661"/>
            <a:ext cx="11115261" cy="779463"/>
          </a:xfrm>
        </p:spPr>
        <p:txBody>
          <a:bodyPr>
            <a:noAutofit/>
          </a:bodyPr>
          <a:lstStyle/>
          <a:p>
            <a:r>
              <a:rPr lang="en-US" dirty="0" err="1"/>
              <a:t>MapReduce</a:t>
            </a:r>
            <a:r>
              <a:rPr lang="en-US" dirty="0"/>
              <a:t> Technique</a:t>
            </a:r>
          </a:p>
        </p:txBody>
      </p:sp>
      <p:pic>
        <p:nvPicPr>
          <p:cNvPr id="6" name="Picture 5" descr="Us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7197" y="3424786"/>
            <a:ext cx="1355500" cy="1302888"/>
          </a:xfrm>
          <a:prstGeom prst="rect">
            <a:avLst/>
          </a:prstGeom>
        </p:spPr>
      </p:pic>
      <p:grpSp>
        <p:nvGrpSpPr>
          <p:cNvPr id="7" name="Group 6"/>
          <p:cNvGrpSpPr/>
          <p:nvPr/>
        </p:nvGrpSpPr>
        <p:grpSpPr>
          <a:xfrm>
            <a:off x="6619530" y="2154798"/>
            <a:ext cx="3090887" cy="3311540"/>
            <a:chOff x="3468001" y="1005727"/>
            <a:chExt cx="2318165" cy="2483655"/>
          </a:xfrm>
        </p:grpSpPr>
        <p:sp>
          <p:nvSpPr>
            <p:cNvPr id="8" name="Rounded Rectangle 7"/>
            <p:cNvSpPr/>
            <p:nvPr/>
          </p:nvSpPr>
          <p:spPr>
            <a:xfrm>
              <a:off x="3468001" y="1005727"/>
              <a:ext cx="2318165" cy="665062"/>
            </a:xfrm>
            <a:prstGeom prst="roundRect">
              <a:avLst/>
            </a:prstGeom>
            <a:solidFill>
              <a:schemeClr val="accent3">
                <a:lumMod val="20000"/>
                <a:lumOff val="80000"/>
              </a:schemeClr>
            </a:solidFill>
            <a:ln>
              <a:solidFill>
                <a:schemeClr val="accent3">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Twitter trend analysis application</a:t>
              </a:r>
            </a:p>
          </p:txBody>
        </p:sp>
        <p:sp>
          <p:nvSpPr>
            <p:cNvPr id="10" name="TextBox 9"/>
            <p:cNvSpPr txBox="1"/>
            <p:nvPr/>
          </p:nvSpPr>
          <p:spPr>
            <a:xfrm>
              <a:off x="3888739" y="2935384"/>
              <a:ext cx="1419075" cy="55399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Elastic Beanstalk</a:t>
              </a:r>
            </a:p>
          </p:txBody>
        </p:sp>
      </p:grpSp>
      <p:sp>
        <p:nvSpPr>
          <p:cNvPr id="11" name="Right Arrow 10"/>
          <p:cNvSpPr/>
          <p:nvPr/>
        </p:nvSpPr>
        <p:spPr>
          <a:xfrm>
            <a:off x="8744241" y="3781696"/>
            <a:ext cx="1640028" cy="58389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5" name="Straight Arrow Connector 14"/>
          <p:cNvCxnSpPr/>
          <p:nvPr/>
        </p:nvCxnSpPr>
        <p:spPr>
          <a:xfrm>
            <a:off x="5833585" y="2494411"/>
            <a:ext cx="1326617" cy="1261303"/>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873233" y="4086786"/>
            <a:ext cx="1405535" cy="0"/>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62586" y="4528013"/>
            <a:ext cx="1416181" cy="1090613"/>
          </a:xfrm>
          <a:prstGeom prst="straightConnector1">
            <a:avLst/>
          </a:prstGeom>
          <a:ln w="762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707824" y="3466292"/>
            <a:ext cx="1927936"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Global top 10</a:t>
            </a:r>
          </a:p>
        </p:txBody>
      </p:sp>
      <p:sp>
        <p:nvSpPr>
          <p:cNvPr id="21" name="TextBox 20"/>
          <p:cNvSpPr txBox="1"/>
          <p:nvPr/>
        </p:nvSpPr>
        <p:spPr>
          <a:xfrm>
            <a:off x="743487" y="2014481"/>
            <a:ext cx="857720"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tweets</a:t>
            </a:r>
          </a:p>
        </p:txBody>
      </p:sp>
      <p:sp>
        <p:nvSpPr>
          <p:cNvPr id="33" name="TextBox 32"/>
          <p:cNvSpPr txBox="1"/>
          <p:nvPr/>
        </p:nvSpPr>
        <p:spPr>
          <a:xfrm>
            <a:off x="743487" y="3704601"/>
            <a:ext cx="857720"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tweets</a:t>
            </a:r>
          </a:p>
        </p:txBody>
      </p:sp>
      <p:grpSp>
        <p:nvGrpSpPr>
          <p:cNvPr id="22" name="Group 21"/>
          <p:cNvGrpSpPr/>
          <p:nvPr/>
        </p:nvGrpSpPr>
        <p:grpSpPr>
          <a:xfrm>
            <a:off x="171483" y="1270882"/>
            <a:ext cx="2001728" cy="1835787"/>
            <a:chOff x="169271" y="1380109"/>
            <a:chExt cx="1707206" cy="1555963"/>
          </a:xfrm>
        </p:grpSpPr>
        <p:pic>
          <p:nvPicPr>
            <p:cNvPr id="27" name="Picture 26" descr="cloud-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271" y="1578487"/>
              <a:ext cx="1707206" cy="1066284"/>
            </a:xfrm>
            <a:prstGeom prst="rect">
              <a:avLst/>
            </a:prstGeom>
          </p:spPr>
        </p:pic>
        <p:pic>
          <p:nvPicPr>
            <p:cNvPr id="28" name="Picture 27" descr="Cli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114" y="2204552"/>
              <a:ext cx="731520" cy="731520"/>
            </a:xfrm>
            <a:prstGeom prst="rect">
              <a:avLst/>
            </a:prstGeom>
          </p:spPr>
        </p:pic>
        <p:pic>
          <p:nvPicPr>
            <p:cNvPr id="29" name="Picture 28"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003" y="1380109"/>
              <a:ext cx="731520" cy="731520"/>
            </a:xfrm>
            <a:prstGeom prst="rect">
              <a:avLst/>
            </a:prstGeom>
          </p:spPr>
        </p:pic>
        <p:pic>
          <p:nvPicPr>
            <p:cNvPr id="30" name="Picture 29"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875" y="1671410"/>
              <a:ext cx="584349" cy="584349"/>
            </a:xfrm>
            <a:prstGeom prst="rect">
              <a:avLst/>
            </a:prstGeom>
          </p:spPr>
        </p:pic>
      </p:grpSp>
      <p:grpSp>
        <p:nvGrpSpPr>
          <p:cNvPr id="34" name="Group 33"/>
          <p:cNvGrpSpPr/>
          <p:nvPr/>
        </p:nvGrpSpPr>
        <p:grpSpPr>
          <a:xfrm>
            <a:off x="171483" y="2961002"/>
            <a:ext cx="2001728" cy="1835787"/>
            <a:chOff x="169271" y="1380109"/>
            <a:chExt cx="1707206" cy="1555963"/>
          </a:xfrm>
        </p:grpSpPr>
        <p:pic>
          <p:nvPicPr>
            <p:cNvPr id="39" name="Picture 38" descr="cloud-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271" y="1578487"/>
              <a:ext cx="1707206" cy="1066284"/>
            </a:xfrm>
            <a:prstGeom prst="rect">
              <a:avLst/>
            </a:prstGeom>
          </p:spPr>
        </p:pic>
        <p:pic>
          <p:nvPicPr>
            <p:cNvPr id="40" name="Picture 39" descr="Cli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114" y="2204552"/>
              <a:ext cx="731520" cy="731520"/>
            </a:xfrm>
            <a:prstGeom prst="rect">
              <a:avLst/>
            </a:prstGeom>
          </p:spPr>
        </p:pic>
        <p:pic>
          <p:nvPicPr>
            <p:cNvPr id="41" name="Picture 40"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003" y="1380109"/>
              <a:ext cx="731520" cy="731520"/>
            </a:xfrm>
            <a:prstGeom prst="rect">
              <a:avLst/>
            </a:prstGeom>
          </p:spPr>
        </p:pic>
        <p:pic>
          <p:nvPicPr>
            <p:cNvPr id="42" name="Picture 41"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875" y="1671410"/>
              <a:ext cx="584349" cy="584349"/>
            </a:xfrm>
            <a:prstGeom prst="rect">
              <a:avLst/>
            </a:prstGeom>
          </p:spPr>
        </p:pic>
      </p:grpSp>
      <p:grpSp>
        <p:nvGrpSpPr>
          <p:cNvPr id="46" name="Group 45"/>
          <p:cNvGrpSpPr/>
          <p:nvPr/>
        </p:nvGrpSpPr>
        <p:grpSpPr>
          <a:xfrm>
            <a:off x="171483" y="4741457"/>
            <a:ext cx="2001728" cy="1835787"/>
            <a:chOff x="169271" y="1380109"/>
            <a:chExt cx="1707206" cy="1555963"/>
          </a:xfrm>
        </p:grpSpPr>
        <p:pic>
          <p:nvPicPr>
            <p:cNvPr id="51" name="Picture 50" descr="cloud-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271" y="1578487"/>
              <a:ext cx="1707206" cy="1066284"/>
            </a:xfrm>
            <a:prstGeom prst="rect">
              <a:avLst/>
            </a:prstGeom>
          </p:spPr>
        </p:pic>
        <p:pic>
          <p:nvPicPr>
            <p:cNvPr id="52" name="Picture 51" descr="Cli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114" y="2204552"/>
              <a:ext cx="731520" cy="731520"/>
            </a:xfrm>
            <a:prstGeom prst="rect">
              <a:avLst/>
            </a:prstGeom>
          </p:spPr>
        </p:pic>
        <p:pic>
          <p:nvPicPr>
            <p:cNvPr id="53" name="Picture 52"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003" y="1380109"/>
              <a:ext cx="731520" cy="731520"/>
            </a:xfrm>
            <a:prstGeom prst="rect">
              <a:avLst/>
            </a:prstGeom>
          </p:spPr>
        </p:pic>
        <p:pic>
          <p:nvPicPr>
            <p:cNvPr id="54" name="Picture 53" descr="Mobile-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3875" y="1671410"/>
              <a:ext cx="584349" cy="584349"/>
            </a:xfrm>
            <a:prstGeom prst="rect">
              <a:avLst/>
            </a:prstGeom>
          </p:spPr>
        </p:pic>
      </p:grpSp>
      <p:cxnSp>
        <p:nvCxnSpPr>
          <p:cNvPr id="23" name="Straight Arrow Connector 22"/>
          <p:cNvCxnSpPr/>
          <p:nvPr/>
        </p:nvCxnSpPr>
        <p:spPr>
          <a:xfrm>
            <a:off x="2285331" y="1718166"/>
            <a:ext cx="69271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5331" y="2057802"/>
            <a:ext cx="692711" cy="0"/>
          </a:xfrm>
          <a:prstGeom prst="straightConnector1">
            <a:avLst/>
          </a:prstGeom>
          <a:ln w="381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285331" y="2733597"/>
            <a:ext cx="692711" cy="0"/>
          </a:xfrm>
          <a:prstGeom prst="straightConnector1">
            <a:avLst/>
          </a:prstGeom>
          <a:ln w="38100">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285331" y="2397439"/>
            <a:ext cx="692711" cy="0"/>
          </a:xfrm>
          <a:prstGeom prst="straightConnector1">
            <a:avLst/>
          </a:prstGeom>
          <a:ln w="38100">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285331" y="3408286"/>
            <a:ext cx="692711" cy="0"/>
          </a:xfrm>
          <a:prstGeom prst="straightConnector1">
            <a:avLst/>
          </a:prstGeom>
          <a:ln w="381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285331" y="3747922"/>
            <a:ext cx="692711" cy="0"/>
          </a:xfrm>
          <a:prstGeom prst="straightConnector1">
            <a:avLst/>
          </a:prstGeom>
          <a:ln w="38100">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285331" y="4423717"/>
            <a:ext cx="692711" cy="0"/>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285331" y="4087559"/>
            <a:ext cx="692711" cy="0"/>
          </a:xfrm>
          <a:prstGeom prst="straightConnector1">
            <a:avLst/>
          </a:prstGeom>
          <a:ln w="38100">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2285331" y="5188741"/>
            <a:ext cx="692711" cy="0"/>
          </a:xfrm>
          <a:prstGeom prst="straightConnector1">
            <a:avLst/>
          </a:prstGeom>
          <a:ln w="381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2285331" y="5528377"/>
            <a:ext cx="692711" cy="0"/>
          </a:xfrm>
          <a:prstGeom prst="straightConnector1">
            <a:avLst/>
          </a:prstGeom>
          <a:ln w="381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2285331" y="6204171"/>
            <a:ext cx="69271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2285331" y="5868014"/>
            <a:ext cx="692711" cy="0"/>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40824" y="5485056"/>
            <a:ext cx="857720"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tweets</a:t>
            </a:r>
          </a:p>
        </p:txBody>
      </p:sp>
      <p:sp>
        <p:nvSpPr>
          <p:cNvPr id="57" name="Rounded Rectangle 56"/>
          <p:cNvSpPr/>
          <p:nvPr/>
        </p:nvSpPr>
        <p:spPr>
          <a:xfrm>
            <a:off x="3091540" y="1514616"/>
            <a:ext cx="881384" cy="4874823"/>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2" name="Straight Arrow Connector 71"/>
          <p:cNvCxnSpPr/>
          <p:nvPr/>
        </p:nvCxnSpPr>
        <p:spPr>
          <a:xfrm>
            <a:off x="4087742" y="1752783"/>
            <a:ext cx="69271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087742" y="2092419"/>
            <a:ext cx="69271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4087742" y="2768214"/>
            <a:ext cx="692711" cy="0"/>
          </a:xfrm>
          <a:prstGeom prst="straightConnector1">
            <a:avLst/>
          </a:prstGeom>
          <a:ln w="38100">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4087742" y="2432057"/>
            <a:ext cx="692711" cy="0"/>
          </a:xfrm>
          <a:prstGeom prst="straightConnector1">
            <a:avLst/>
          </a:prstGeom>
          <a:ln w="38100">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4087742" y="3442903"/>
            <a:ext cx="692711" cy="0"/>
          </a:xfrm>
          <a:prstGeom prst="straightConnector1">
            <a:avLst/>
          </a:prstGeom>
          <a:ln w="381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4087742" y="3782539"/>
            <a:ext cx="692711" cy="0"/>
          </a:xfrm>
          <a:prstGeom prst="straightConnector1">
            <a:avLst/>
          </a:prstGeom>
          <a:ln w="381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4087742" y="4458334"/>
            <a:ext cx="692711" cy="0"/>
          </a:xfrm>
          <a:prstGeom prst="straightConnector1">
            <a:avLst/>
          </a:prstGeom>
          <a:ln w="38100">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087742" y="4122177"/>
            <a:ext cx="692711" cy="0"/>
          </a:xfrm>
          <a:prstGeom prst="straightConnector1">
            <a:avLst/>
          </a:prstGeom>
          <a:ln w="38100">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087742" y="5223358"/>
            <a:ext cx="692711" cy="0"/>
          </a:xfrm>
          <a:prstGeom prst="straightConnector1">
            <a:avLst/>
          </a:prstGeom>
          <a:ln w="381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4087742" y="5562994"/>
            <a:ext cx="692711" cy="0"/>
          </a:xfrm>
          <a:prstGeom prst="straightConnector1">
            <a:avLst/>
          </a:prstGeom>
          <a:ln w="38100">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4087742" y="6238789"/>
            <a:ext cx="692711" cy="0"/>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4087742" y="5902631"/>
            <a:ext cx="692711" cy="0"/>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5149392" y="2045784"/>
            <a:ext cx="475013" cy="119477"/>
          </a:xfrm>
          <a:prstGeom prst="ellipse">
            <a:avLst/>
          </a:prstGeom>
          <a:solidFill>
            <a:schemeClr val="accent3">
              <a:lumMod val="7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Oval 84"/>
          <p:cNvSpPr/>
          <p:nvPr/>
        </p:nvSpPr>
        <p:spPr>
          <a:xfrm>
            <a:off x="5149392" y="2359785"/>
            <a:ext cx="475013" cy="119477"/>
          </a:xfrm>
          <a:prstGeom prst="ellipse">
            <a:avLst/>
          </a:prstGeom>
          <a:solidFill>
            <a:schemeClr val="accent3">
              <a:lumMod val="7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Oval 85"/>
          <p:cNvSpPr/>
          <p:nvPr/>
        </p:nvSpPr>
        <p:spPr>
          <a:xfrm>
            <a:off x="5149392" y="5765949"/>
            <a:ext cx="475013" cy="119477"/>
          </a:xfrm>
          <a:prstGeom prst="ellipse">
            <a:avLst/>
          </a:prstGeom>
          <a:solidFill>
            <a:schemeClr val="accent3">
              <a:lumMod val="7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Oval 86"/>
          <p:cNvSpPr/>
          <p:nvPr/>
        </p:nvSpPr>
        <p:spPr>
          <a:xfrm>
            <a:off x="5149392" y="5452921"/>
            <a:ext cx="475013" cy="119477"/>
          </a:xfrm>
          <a:prstGeom prst="ellipse">
            <a:avLst/>
          </a:prstGeom>
          <a:solidFill>
            <a:schemeClr val="accent3">
              <a:lumMod val="7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Oval 87"/>
          <p:cNvSpPr/>
          <p:nvPr/>
        </p:nvSpPr>
        <p:spPr>
          <a:xfrm>
            <a:off x="5149392" y="4070358"/>
            <a:ext cx="475013" cy="119477"/>
          </a:xfrm>
          <a:prstGeom prst="ellipse">
            <a:avLst/>
          </a:prstGeom>
          <a:solidFill>
            <a:schemeClr val="accent3">
              <a:lumMod val="7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Oval 88"/>
          <p:cNvSpPr/>
          <p:nvPr/>
        </p:nvSpPr>
        <p:spPr>
          <a:xfrm>
            <a:off x="5149392" y="3745806"/>
            <a:ext cx="475013" cy="119477"/>
          </a:xfrm>
          <a:prstGeom prst="ellipse">
            <a:avLst/>
          </a:prstGeom>
          <a:solidFill>
            <a:schemeClr val="accent3">
              <a:lumMod val="75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TextBox 91"/>
          <p:cNvSpPr txBox="1"/>
          <p:nvPr/>
        </p:nvSpPr>
        <p:spPr>
          <a:xfrm rot="2766064">
            <a:off x="5520461" y="2988874"/>
            <a:ext cx="1530613"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My top 10</a:t>
            </a:r>
          </a:p>
        </p:txBody>
      </p:sp>
      <p:sp>
        <p:nvSpPr>
          <p:cNvPr id="93" name="TextBox 92"/>
          <p:cNvSpPr txBox="1"/>
          <p:nvPr/>
        </p:nvSpPr>
        <p:spPr>
          <a:xfrm>
            <a:off x="5649441" y="4119919"/>
            <a:ext cx="1482263"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My top 10</a:t>
            </a:r>
          </a:p>
        </p:txBody>
      </p:sp>
      <p:sp>
        <p:nvSpPr>
          <p:cNvPr id="94" name="TextBox 93"/>
          <p:cNvSpPr txBox="1"/>
          <p:nvPr/>
        </p:nvSpPr>
        <p:spPr>
          <a:xfrm rot="19243809">
            <a:off x="5746389" y="5232446"/>
            <a:ext cx="1482263"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My top 10</a:t>
            </a:r>
          </a:p>
        </p:txBody>
      </p:sp>
      <p:sp>
        <p:nvSpPr>
          <p:cNvPr id="95" name="TextBox 94"/>
          <p:cNvSpPr txBox="1"/>
          <p:nvPr/>
        </p:nvSpPr>
        <p:spPr>
          <a:xfrm>
            <a:off x="1915886" y="1154535"/>
            <a:ext cx="1310295" cy="338554"/>
          </a:xfrm>
          <a:prstGeom prst="rect">
            <a:avLst/>
          </a:prstGeom>
          <a:noFill/>
        </p:spPr>
        <p:txBody>
          <a:bodyPr wrap="square" rtlCol="0">
            <a:spAutoFit/>
          </a:bodyPr>
          <a:lstStyle/>
          <a:p>
            <a:pPr algn="ctr"/>
            <a:r>
              <a:rPr lang="en-US" sz="1600" b="1" dirty="0">
                <a:solidFill>
                  <a:srgbClr val="0000CC"/>
                </a:solidFill>
                <a:latin typeface="Amazon Ember Light" panose="020B0403020204020204" pitchFamily="34" charset="0"/>
                <a:ea typeface="Amazon Ember Light" panose="020B0403020204020204" pitchFamily="34" charset="0"/>
                <a:cs typeface="Amazon Ember Light" panose="020B0403020204020204" pitchFamily="34" charset="0"/>
              </a:rPr>
              <a:t>Stream </a:t>
            </a:r>
          </a:p>
        </p:txBody>
      </p:sp>
      <p:sp>
        <p:nvSpPr>
          <p:cNvPr id="100" name="TextBox 99"/>
          <p:cNvSpPr txBox="1"/>
          <p:nvPr/>
        </p:nvSpPr>
        <p:spPr>
          <a:xfrm>
            <a:off x="3943176" y="1170815"/>
            <a:ext cx="1706264" cy="338554"/>
          </a:xfrm>
          <a:prstGeom prst="rect">
            <a:avLst/>
          </a:prstGeom>
          <a:noFill/>
        </p:spPr>
        <p:txBody>
          <a:bodyPr wrap="square" rtlCol="0">
            <a:spAutoFit/>
          </a:bodyPr>
          <a:lstStyle/>
          <a:p>
            <a:pPr algn="ctr"/>
            <a:r>
              <a:rPr lang="en-US" sz="1600" b="1" dirty="0">
                <a:solidFill>
                  <a:srgbClr val="0000CC"/>
                </a:solidFill>
                <a:latin typeface="Amazon Ember Light" panose="020B0403020204020204" pitchFamily="34" charset="0"/>
                <a:ea typeface="Amazon Ember Light" panose="020B0403020204020204" pitchFamily="34" charset="0"/>
                <a:cs typeface="Amazon Ember Light" panose="020B0403020204020204" pitchFamily="34" charset="0"/>
              </a:rPr>
              <a:t>Partition key</a:t>
            </a:r>
          </a:p>
        </p:txBody>
      </p:sp>
      <p:sp>
        <p:nvSpPr>
          <p:cNvPr id="101" name="TextBox 100"/>
          <p:cNvSpPr txBox="1"/>
          <p:nvPr/>
        </p:nvSpPr>
        <p:spPr>
          <a:xfrm>
            <a:off x="4043373" y="4747855"/>
            <a:ext cx="1706264" cy="379656"/>
          </a:xfrm>
          <a:prstGeom prst="rect">
            <a:avLst/>
          </a:prstGeom>
          <a:noFill/>
        </p:spPr>
        <p:txBody>
          <a:bodyPr wrap="square" rtlCol="0">
            <a:spAutoFit/>
          </a:bodyPr>
          <a:lstStyle/>
          <a:p>
            <a:pPr algn="ctr"/>
            <a:r>
              <a:rPr lang="en-US" sz="1867" b="1" dirty="0">
                <a:solidFill>
                  <a:srgbClr val="0000CC"/>
                </a:solidFill>
                <a:latin typeface="Amazon Ember Light" panose="020B0403020204020204" pitchFamily="34" charset="0"/>
                <a:ea typeface="Amazon Ember Light" panose="020B0403020204020204" pitchFamily="34" charset="0"/>
                <a:cs typeface="Amazon Ember Light" panose="020B0403020204020204" pitchFamily="34" charset="0"/>
              </a:rPr>
              <a:t>Shard</a:t>
            </a:r>
          </a:p>
        </p:txBody>
      </p:sp>
      <p:sp>
        <p:nvSpPr>
          <p:cNvPr id="102" name="TextBox 101"/>
          <p:cNvSpPr txBox="1"/>
          <p:nvPr/>
        </p:nvSpPr>
        <p:spPr>
          <a:xfrm>
            <a:off x="5474249" y="6137783"/>
            <a:ext cx="1706264" cy="379656"/>
          </a:xfrm>
          <a:prstGeom prst="rect">
            <a:avLst/>
          </a:prstGeom>
          <a:noFill/>
        </p:spPr>
        <p:txBody>
          <a:bodyPr wrap="square" rtlCol="0">
            <a:spAutoFit/>
          </a:bodyPr>
          <a:lstStyle/>
          <a:p>
            <a:pPr algn="ctr"/>
            <a:r>
              <a:rPr lang="en-US" sz="1867" b="1" dirty="0">
                <a:solidFill>
                  <a:srgbClr val="0000CC"/>
                </a:solidFill>
                <a:latin typeface="Amazon Ember Light" panose="020B0403020204020204" pitchFamily="34" charset="0"/>
                <a:ea typeface="Amazon Ember Light" panose="020B0403020204020204" pitchFamily="34" charset="0"/>
                <a:cs typeface="Amazon Ember Light" panose="020B0403020204020204" pitchFamily="34" charset="0"/>
              </a:rPr>
              <a:t>Worker</a:t>
            </a:r>
          </a:p>
        </p:txBody>
      </p:sp>
      <p:cxnSp>
        <p:nvCxnSpPr>
          <p:cNvPr id="104" name="Straight Arrow Connector 103"/>
          <p:cNvCxnSpPr>
            <a:endCxn id="86" idx="5"/>
          </p:cNvCxnSpPr>
          <p:nvPr/>
        </p:nvCxnSpPr>
        <p:spPr>
          <a:xfrm flipH="1" flipV="1">
            <a:off x="5554842" y="5867929"/>
            <a:ext cx="318391" cy="321944"/>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740824" y="2014481"/>
            <a:ext cx="857720"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tweets</a:t>
            </a:r>
          </a:p>
        </p:txBody>
      </p:sp>
      <p:sp>
        <p:nvSpPr>
          <p:cNvPr id="108" name="TextBox 107"/>
          <p:cNvSpPr txBox="1"/>
          <p:nvPr/>
        </p:nvSpPr>
        <p:spPr>
          <a:xfrm>
            <a:off x="740824" y="3682504"/>
            <a:ext cx="857720"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tweets</a:t>
            </a:r>
          </a:p>
        </p:txBody>
      </p:sp>
      <p:pic>
        <p:nvPicPr>
          <p:cNvPr id="90" name="Picture 89" descr="Kinesis.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7849" y="3293386"/>
            <a:ext cx="528767" cy="634520"/>
          </a:xfrm>
          <a:prstGeom prst="rect">
            <a:avLst/>
          </a:prstGeom>
        </p:spPr>
      </p:pic>
      <p:sp>
        <p:nvSpPr>
          <p:cNvPr id="91" name="TextBox 90"/>
          <p:cNvSpPr txBox="1"/>
          <p:nvPr/>
        </p:nvSpPr>
        <p:spPr>
          <a:xfrm>
            <a:off x="3034963" y="4078861"/>
            <a:ext cx="955240" cy="523220"/>
          </a:xfrm>
          <a:prstGeom prst="rect">
            <a:avLst/>
          </a:prstGeom>
          <a:noFill/>
        </p:spPr>
        <p:txBody>
          <a:bodyPr wrap="square" rtlCol="0">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Amazon Kinesis</a:t>
            </a:r>
          </a:p>
        </p:txBody>
      </p:sp>
      <p:sp>
        <p:nvSpPr>
          <p:cNvPr id="96" name="TextBox 95"/>
          <p:cNvSpPr txBox="1"/>
          <p:nvPr/>
        </p:nvSpPr>
        <p:spPr>
          <a:xfrm>
            <a:off x="4854606" y="2738507"/>
            <a:ext cx="1067708" cy="307777"/>
          </a:xfrm>
          <a:prstGeom prst="rect">
            <a:avLst/>
          </a:prstGeom>
          <a:noFill/>
        </p:spPr>
        <p:txBody>
          <a:bodyPr wrap="square" rtlCol="0">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Kinesis app</a:t>
            </a:r>
          </a:p>
        </p:txBody>
      </p:sp>
      <p:sp>
        <p:nvSpPr>
          <p:cNvPr id="103" name="TextBox 102"/>
          <p:cNvSpPr txBox="1"/>
          <p:nvPr/>
        </p:nvSpPr>
        <p:spPr>
          <a:xfrm>
            <a:off x="4843030" y="4458358"/>
            <a:ext cx="1067708" cy="307777"/>
          </a:xfrm>
          <a:prstGeom prst="rect">
            <a:avLst/>
          </a:prstGeom>
          <a:noFill/>
        </p:spPr>
        <p:txBody>
          <a:bodyPr wrap="square" rtlCol="0">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Kinesis app</a:t>
            </a:r>
          </a:p>
        </p:txBody>
      </p:sp>
      <p:sp>
        <p:nvSpPr>
          <p:cNvPr id="105" name="TextBox 104"/>
          <p:cNvSpPr txBox="1"/>
          <p:nvPr/>
        </p:nvSpPr>
        <p:spPr>
          <a:xfrm>
            <a:off x="4809783" y="6133069"/>
            <a:ext cx="1067708" cy="307777"/>
          </a:xfrm>
          <a:prstGeom prst="rect">
            <a:avLst/>
          </a:prstGeom>
          <a:noFill/>
        </p:spPr>
        <p:txBody>
          <a:bodyPr wrap="square" rtlCol="0">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Kinesis app</a:t>
            </a:r>
          </a:p>
        </p:txBody>
      </p:sp>
      <p:pic>
        <p:nvPicPr>
          <p:cNvPr id="112" name="Picture 1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7749" y="3189300"/>
            <a:ext cx="1109107" cy="1552748"/>
          </a:xfrm>
          <a:prstGeom prst="rect">
            <a:avLst/>
          </a:prstGeom>
        </p:spPr>
      </p:pic>
    </p:spTree>
    <p:custDataLst>
      <p:tags r:id="rId1"/>
    </p:custDataLst>
    <p:extLst>
      <p:ext uri="{BB962C8B-B14F-4D97-AF65-F5344CB8AC3E}">
        <p14:creationId xmlns:p14="http://schemas.microsoft.com/office/powerpoint/2010/main" val="342517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4379"/>
            <a:ext cx="11115261" cy="1231545"/>
          </a:xfrm>
        </p:spPr>
        <p:txBody>
          <a:bodyPr>
            <a:noAutofit/>
          </a:bodyPr>
          <a:lstStyle/>
          <a:p>
            <a:r>
              <a:rPr lang="en-US" dirty="0"/>
              <a:t>Real-Time Order Processing </a:t>
            </a:r>
          </a:p>
        </p:txBody>
      </p:sp>
      <p:sp>
        <p:nvSpPr>
          <p:cNvPr id="36" name="Rounded Rectangle 35"/>
          <p:cNvSpPr/>
          <p:nvPr/>
        </p:nvSpPr>
        <p:spPr>
          <a:xfrm>
            <a:off x="2117588" y="1663013"/>
            <a:ext cx="8054737" cy="463029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5" name="Group 24"/>
          <p:cNvGrpSpPr/>
          <p:nvPr/>
        </p:nvGrpSpPr>
        <p:grpSpPr>
          <a:xfrm>
            <a:off x="8466915" y="4031324"/>
            <a:ext cx="2109136" cy="1630106"/>
            <a:chOff x="3447833" y="3578843"/>
            <a:chExt cx="1581852" cy="1222580"/>
          </a:xfrm>
        </p:grpSpPr>
        <p:pic>
          <p:nvPicPr>
            <p:cNvPr id="30" name="Picture 29" descr="RedShif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50644" y="3578843"/>
              <a:ext cx="776231" cy="776231"/>
            </a:xfrm>
            <a:prstGeom prst="rect">
              <a:avLst/>
            </a:prstGeom>
          </p:spPr>
        </p:pic>
        <p:sp>
          <p:nvSpPr>
            <p:cNvPr id="32" name="TextBox 31"/>
            <p:cNvSpPr txBox="1"/>
            <p:nvPr/>
          </p:nvSpPr>
          <p:spPr>
            <a:xfrm>
              <a:off x="3447833" y="4301190"/>
              <a:ext cx="1581852" cy="500233"/>
            </a:xfrm>
            <a:prstGeom prst="rect">
              <a:avLst/>
            </a:prstGeom>
            <a:noFill/>
          </p:spPr>
          <p:txBody>
            <a:bodyPr wrap="square" rtlCol="0">
              <a:spAutoFit/>
            </a:bodyPr>
            <a:lstStyle/>
            <a:p>
              <a:pPr algn="ctr"/>
              <a:r>
                <a:rPr lang="en-US" sz="1867" b="1"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grpSp>
      <p:pic>
        <p:nvPicPr>
          <p:cNvPr id="42" name="Picture 41"/>
          <p:cNvPicPr>
            <a:picLocks noChangeAspect="1"/>
          </p:cNvPicPr>
          <p:nvPr/>
        </p:nvPicPr>
        <p:blipFill>
          <a:blip r:embed="rId5"/>
          <a:stretch>
            <a:fillRect/>
          </a:stretch>
        </p:blipFill>
        <p:spPr>
          <a:xfrm>
            <a:off x="185778" y="2172616"/>
            <a:ext cx="1725024" cy="918157"/>
          </a:xfrm>
          <a:prstGeom prst="rect">
            <a:avLst/>
          </a:prstGeom>
        </p:spPr>
      </p:pic>
      <p:sp>
        <p:nvSpPr>
          <p:cNvPr id="35" name="TextBox 34"/>
          <p:cNvSpPr txBox="1"/>
          <p:nvPr/>
        </p:nvSpPr>
        <p:spPr>
          <a:xfrm>
            <a:off x="6029947" y="2479785"/>
            <a:ext cx="1909495" cy="666977"/>
          </a:xfrm>
          <a:prstGeom prst="rect">
            <a:avLst/>
          </a:prstGeom>
          <a:noFill/>
          <a:ln>
            <a:noFill/>
          </a:ln>
        </p:spPr>
        <p:txBody>
          <a:bodyPr wrap="square" rtlCol="0">
            <a:spAutoFit/>
          </a:bodyPr>
          <a:lstStyle/>
          <a:p>
            <a:pPr algn="ctr"/>
            <a:r>
              <a:rPr lang="en-US" sz="1867" b="1" dirty="0">
                <a:latin typeface="Amazon Ember Light" panose="020B0403020204020204" pitchFamily="34" charset="0"/>
                <a:ea typeface="Amazon Ember Light" panose="020B0403020204020204" pitchFamily="34" charset="0"/>
                <a:cs typeface="Amazon Ember Light" panose="020B0403020204020204" pitchFamily="34" charset="0"/>
              </a:rPr>
              <a:t>Payment Service</a:t>
            </a:r>
          </a:p>
        </p:txBody>
      </p:sp>
      <p:sp>
        <p:nvSpPr>
          <p:cNvPr id="47" name="TextBox 46"/>
          <p:cNvSpPr txBox="1"/>
          <p:nvPr/>
        </p:nvSpPr>
        <p:spPr>
          <a:xfrm>
            <a:off x="-325675" y="1753973"/>
            <a:ext cx="2660213" cy="379656"/>
          </a:xfrm>
          <a:prstGeom prst="rect">
            <a:avLst/>
          </a:prstGeom>
          <a:noFill/>
        </p:spPr>
        <p:txBody>
          <a:bodyPr wrap="square" rtlCol="0">
            <a:spAutoFit/>
          </a:bodyPr>
          <a:lstStyle/>
          <a:p>
            <a:pPr algn="ctr"/>
            <a:r>
              <a:rPr lang="en-US" sz="1867" b="1" dirty="0">
                <a:latin typeface="Amazon Ember Light" panose="020B0403020204020204" pitchFamily="34" charset="0"/>
                <a:ea typeface="Amazon Ember Light" panose="020B0403020204020204" pitchFamily="34" charset="0"/>
                <a:cs typeface="Amazon Ember Light" panose="020B0403020204020204" pitchFamily="34" charset="0"/>
              </a:rPr>
              <a:t>Order data</a:t>
            </a:r>
          </a:p>
        </p:txBody>
      </p:sp>
      <p:sp>
        <p:nvSpPr>
          <p:cNvPr id="94" name="TextBox 93"/>
          <p:cNvSpPr txBox="1"/>
          <p:nvPr/>
        </p:nvSpPr>
        <p:spPr>
          <a:xfrm>
            <a:off x="6477114" y="5932250"/>
            <a:ext cx="2375056"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EMR Cluster</a:t>
            </a:r>
          </a:p>
        </p:txBody>
      </p:sp>
      <p:pic>
        <p:nvPicPr>
          <p:cNvPr id="96" name="Picture 95" descr="Clie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93494" y="4515777"/>
            <a:ext cx="975360" cy="975360"/>
          </a:xfrm>
          <a:prstGeom prst="rect">
            <a:avLst/>
          </a:prstGeom>
        </p:spPr>
      </p:pic>
      <p:sp>
        <p:nvSpPr>
          <p:cNvPr id="97" name="TextBox 96"/>
          <p:cNvSpPr txBox="1"/>
          <p:nvPr/>
        </p:nvSpPr>
        <p:spPr>
          <a:xfrm>
            <a:off x="10313638" y="5302155"/>
            <a:ext cx="1746480" cy="666977"/>
          </a:xfrm>
          <a:prstGeom prst="rect">
            <a:avLst/>
          </a:prstGeom>
          <a:noFill/>
        </p:spPr>
        <p:txBody>
          <a:bodyPr wrap="square" rtlCol="0">
            <a:spAutoFit/>
          </a:bodyPr>
          <a:lstStyle/>
          <a:p>
            <a:pPr algn="ctr"/>
            <a:r>
              <a:rPr lang="en-US" sz="1867" b="1" dirty="0">
                <a:latin typeface="Amazon Ember Light" panose="020B0403020204020204" pitchFamily="34" charset="0"/>
                <a:ea typeface="Amazon Ember Light" panose="020B0403020204020204" pitchFamily="34" charset="0"/>
                <a:cs typeface="Amazon Ember Light" panose="020B0403020204020204" pitchFamily="34" charset="0"/>
              </a:rPr>
              <a:t>Business Intelligence</a:t>
            </a:r>
          </a:p>
        </p:txBody>
      </p:sp>
      <p:grpSp>
        <p:nvGrpSpPr>
          <p:cNvPr id="6" name="Group 5"/>
          <p:cNvGrpSpPr/>
          <p:nvPr/>
        </p:nvGrpSpPr>
        <p:grpSpPr>
          <a:xfrm>
            <a:off x="1953602" y="3048845"/>
            <a:ext cx="1950512" cy="1232913"/>
            <a:chOff x="2173531" y="2296707"/>
            <a:chExt cx="1462884" cy="924685"/>
          </a:xfrm>
        </p:grpSpPr>
        <p:sp>
          <p:nvSpPr>
            <p:cNvPr id="43" name="TextBox 42"/>
            <p:cNvSpPr txBox="1"/>
            <p:nvPr/>
          </p:nvSpPr>
          <p:spPr>
            <a:xfrm>
              <a:off x="2173531" y="2296707"/>
              <a:ext cx="1462884" cy="346249"/>
            </a:xfrm>
            <a:prstGeom prst="rect">
              <a:avLst/>
            </a:prstGeom>
            <a:noFill/>
          </p:spPr>
          <p:txBody>
            <a:bodyPr wrap="square" rtlCol="0">
              <a:spAutoFit/>
            </a:bodyPr>
            <a:lstStyle/>
            <a:p>
              <a:pPr algn="ctr"/>
              <a:r>
                <a:rPr lang="en-US" sz="1200" b="1" dirty="0">
                  <a:latin typeface="Amazon Ember Light" panose="020B0403020204020204" pitchFamily="34" charset="0"/>
                  <a:ea typeface="Amazon Ember Light" panose="020B0403020204020204" pitchFamily="34" charset="0"/>
                  <a:cs typeface="Amazon Ember Light" panose="020B0403020204020204" pitchFamily="34" charset="0"/>
                </a:rPr>
                <a:t>Amazon                     Kinesis Streams</a:t>
              </a:r>
            </a:p>
          </p:txBody>
        </p:sp>
        <p:pic>
          <p:nvPicPr>
            <p:cNvPr id="41" name="Picture 40" descr="Kinesis.eps"/>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46982" y="2589890"/>
              <a:ext cx="526252" cy="631502"/>
            </a:xfrm>
            <a:prstGeom prst="rect">
              <a:avLst/>
            </a:prstGeom>
          </p:spPr>
        </p:pic>
      </p:grpSp>
      <p:cxnSp>
        <p:nvCxnSpPr>
          <p:cNvPr id="8" name="Curved Connector 7"/>
          <p:cNvCxnSpPr>
            <a:stCxn id="42" idx="2"/>
            <a:endCxn id="41" idx="1"/>
          </p:cNvCxnSpPr>
          <p:nvPr/>
        </p:nvCxnSpPr>
        <p:spPr>
          <a:xfrm rot="16200000" flipH="1">
            <a:off x="1431586" y="2707477"/>
            <a:ext cx="769984" cy="1536576"/>
          </a:xfrm>
          <a:prstGeom prst="curvedConnector2">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4177699" y="4275222"/>
            <a:ext cx="1735745" cy="1267120"/>
            <a:chOff x="2927660" y="2556750"/>
            <a:chExt cx="1301809" cy="950340"/>
          </a:xfrm>
        </p:grpSpPr>
        <p:sp>
          <p:nvSpPr>
            <p:cNvPr id="46" name="TextBox 45"/>
            <p:cNvSpPr txBox="1"/>
            <p:nvPr/>
          </p:nvSpPr>
          <p:spPr>
            <a:xfrm>
              <a:off x="2982265" y="3072029"/>
              <a:ext cx="1112080" cy="392415"/>
            </a:xfrm>
            <a:prstGeom prst="rect">
              <a:avLst/>
            </a:prstGeom>
            <a:noFill/>
          </p:spPr>
          <p:txBody>
            <a:bodyPr wrap="square" rtlCol="0">
              <a:spAutoFit/>
            </a:bodyP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Amazon   Kinesis Analytics</a:t>
              </a:r>
            </a:p>
          </p:txBody>
        </p:sp>
        <p:sp>
          <p:nvSpPr>
            <p:cNvPr id="50" name="Rounded Rectangle 49"/>
            <p:cNvSpPr/>
            <p:nvPr/>
          </p:nvSpPr>
          <p:spPr>
            <a:xfrm>
              <a:off x="2927660" y="2556750"/>
              <a:ext cx="1301809" cy="950340"/>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2" name="TextBox 51"/>
          <p:cNvSpPr txBox="1"/>
          <p:nvPr/>
        </p:nvSpPr>
        <p:spPr>
          <a:xfrm>
            <a:off x="-145182" y="4867521"/>
            <a:ext cx="1991987" cy="379656"/>
          </a:xfrm>
          <a:prstGeom prst="rect">
            <a:avLst/>
          </a:prstGeom>
          <a:noFill/>
        </p:spPr>
        <p:txBody>
          <a:bodyPr wrap="square" rtlCol="0">
            <a:spAutoFit/>
          </a:bodyPr>
          <a:lstStyle/>
          <a:p>
            <a:pPr algn="ctr"/>
            <a:r>
              <a:rPr lang="en-US" sz="1867" b="1"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53" name="Picture 52" descr="S3-Bucket-with-objects.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9519" y="4128580"/>
            <a:ext cx="928035" cy="928035"/>
          </a:xfrm>
          <a:prstGeom prst="rect">
            <a:avLst/>
          </a:prstGeom>
        </p:spPr>
      </p:pic>
      <p:pic>
        <p:nvPicPr>
          <p:cNvPr id="56" name="Picture 55" descr="DynamoDB.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375895" y="2377731"/>
            <a:ext cx="857388" cy="857388"/>
          </a:xfrm>
          <a:prstGeom prst="rect">
            <a:avLst/>
          </a:prstGeom>
        </p:spPr>
      </p:pic>
      <p:sp>
        <p:nvSpPr>
          <p:cNvPr id="57" name="TextBox 56"/>
          <p:cNvSpPr txBox="1"/>
          <p:nvPr/>
        </p:nvSpPr>
        <p:spPr>
          <a:xfrm>
            <a:off x="9808594" y="3162127"/>
            <a:ext cx="1991987" cy="666977"/>
          </a:xfrm>
          <a:prstGeom prst="rect">
            <a:avLst/>
          </a:prstGeom>
          <a:noFill/>
        </p:spPr>
        <p:txBody>
          <a:bodyPr wrap="square" rtlCol="0">
            <a:spAutoFit/>
          </a:bodyPr>
          <a:lstStyle/>
          <a:p>
            <a:pPr algn="ctr"/>
            <a:r>
              <a:rPr lang="en-US" sz="1867" b="1"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pic>
        <p:nvPicPr>
          <p:cNvPr id="58" name="Picture 57" descr="Database_Amazon RDS MySQL DB Instance.eps"/>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341142" y="1920551"/>
            <a:ext cx="1491227" cy="1491227"/>
          </a:xfrm>
          <a:prstGeom prst="rect">
            <a:avLst/>
          </a:prstGeom>
        </p:spPr>
      </p:pic>
      <p:sp>
        <p:nvSpPr>
          <p:cNvPr id="65" name="TextBox 64"/>
          <p:cNvSpPr txBox="1"/>
          <p:nvPr/>
        </p:nvSpPr>
        <p:spPr>
          <a:xfrm>
            <a:off x="4125915" y="2940074"/>
            <a:ext cx="1598628" cy="666977"/>
          </a:xfrm>
          <a:prstGeom prst="rect">
            <a:avLst/>
          </a:prstGeom>
          <a:noFill/>
          <a:ln>
            <a:noFill/>
          </a:ln>
        </p:spPr>
        <p:txBody>
          <a:bodyPr wrap="square" rtlCol="0">
            <a:spAutoFit/>
          </a:bodyPr>
          <a:lstStyle/>
          <a:p>
            <a:pPr algn="ctr"/>
            <a:r>
              <a:rPr lang="en-US" sz="1867" b="1" dirty="0">
                <a:latin typeface="Amazon Ember Light" panose="020B0403020204020204" pitchFamily="34" charset="0"/>
                <a:ea typeface="Amazon Ember Light" panose="020B0403020204020204" pitchFamily="34" charset="0"/>
                <a:cs typeface="Amazon Ember Light" panose="020B0403020204020204" pitchFamily="34" charset="0"/>
              </a:rPr>
              <a:t>Order Process</a:t>
            </a:r>
          </a:p>
        </p:txBody>
      </p:sp>
      <p:cxnSp>
        <p:nvCxnSpPr>
          <p:cNvPr id="20" name="Straight Arrow Connector 19"/>
          <p:cNvCxnSpPr>
            <a:stCxn id="50" idx="1"/>
          </p:cNvCxnSpPr>
          <p:nvPr/>
        </p:nvCxnSpPr>
        <p:spPr>
          <a:xfrm flipH="1">
            <a:off x="1470212" y="4908782"/>
            <a:ext cx="2707487" cy="124155"/>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52" idx="2"/>
          </p:cNvCxnSpPr>
          <p:nvPr/>
        </p:nvCxnSpPr>
        <p:spPr>
          <a:xfrm rot="16200000" flipH="1">
            <a:off x="3131015" y="2966974"/>
            <a:ext cx="711142" cy="5271548"/>
          </a:xfrm>
          <a:prstGeom prst="curvedConnector2">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9" name="Curved Connector 68"/>
          <p:cNvCxnSpPr>
            <a:endCxn id="56" idx="1"/>
          </p:cNvCxnSpPr>
          <p:nvPr/>
        </p:nvCxnSpPr>
        <p:spPr>
          <a:xfrm flipV="1">
            <a:off x="3199201" y="2806425"/>
            <a:ext cx="7176694" cy="1164621"/>
          </a:xfrm>
          <a:prstGeom prst="curvedConnector3">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6813556" y="4915060"/>
            <a:ext cx="2275345" cy="720583"/>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96" idx="1"/>
          </p:cNvCxnSpPr>
          <p:nvPr/>
        </p:nvCxnSpPr>
        <p:spPr>
          <a:xfrm flipH="1" flipV="1">
            <a:off x="9995344" y="4720151"/>
            <a:ext cx="698151" cy="283307"/>
          </a:xfrm>
          <a:prstGeom prst="straightConnector1">
            <a:avLst/>
          </a:prstGeom>
          <a:ln w="28575">
            <a:solidFill>
              <a:srgbClr val="0070C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42" idx="3"/>
          </p:cNvCxnSpPr>
          <p:nvPr/>
        </p:nvCxnSpPr>
        <p:spPr>
          <a:xfrm flipV="1">
            <a:off x="1910803" y="2631599"/>
            <a:ext cx="808671" cy="96"/>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41" idx="3"/>
          </p:cNvCxnSpPr>
          <p:nvPr/>
        </p:nvCxnSpPr>
        <p:spPr>
          <a:xfrm flipV="1">
            <a:off x="3286535" y="2955248"/>
            <a:ext cx="1290564" cy="905509"/>
          </a:xfrm>
          <a:prstGeom prst="straightConnector1">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3508649" y="2652210"/>
            <a:ext cx="1097648" cy="1"/>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a:off x="7319925" y="2288107"/>
            <a:ext cx="3075955" cy="343492"/>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30" idx="1"/>
          </p:cNvCxnSpPr>
          <p:nvPr/>
        </p:nvCxnSpPr>
        <p:spPr>
          <a:xfrm>
            <a:off x="7319925" y="2951849"/>
            <a:ext cx="1684072" cy="1596963"/>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rot="2587909">
            <a:off x="6934073" y="3612083"/>
            <a:ext cx="2989880" cy="379656"/>
          </a:xfrm>
          <a:prstGeom prst="rect">
            <a:avLst/>
          </a:prstGeom>
          <a:noFill/>
        </p:spPr>
        <p:txBody>
          <a:bodyPr wrap="square" rtlCol="0">
            <a:spAutoFit/>
          </a:bodyPr>
          <a:lstStyle/>
          <a:p>
            <a:pPr algn="ctr"/>
            <a:r>
              <a:rPr lang="en-US" sz="1867" b="1" dirty="0">
                <a:latin typeface="Amazon Ember Light" panose="020B0403020204020204" pitchFamily="34" charset="0"/>
                <a:ea typeface="Amazon Ember Light" panose="020B0403020204020204" pitchFamily="34" charset="0"/>
                <a:cs typeface="Amazon Ember Light" panose="020B0403020204020204" pitchFamily="34" charset="0"/>
              </a:rPr>
              <a:t>Reports</a:t>
            </a:r>
          </a:p>
        </p:txBody>
      </p:sp>
      <p:pic>
        <p:nvPicPr>
          <p:cNvPr id="54" name="Picture 53" descr="User.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353420" y="2001824"/>
            <a:ext cx="660913" cy="660913"/>
          </a:xfrm>
          <a:prstGeom prst="rect">
            <a:avLst/>
          </a:prstGeom>
        </p:spPr>
      </p:pic>
      <p:sp>
        <p:nvSpPr>
          <p:cNvPr id="3" name="TextBox 2"/>
          <p:cNvSpPr txBox="1"/>
          <p:nvPr/>
        </p:nvSpPr>
        <p:spPr>
          <a:xfrm>
            <a:off x="10079530" y="1546469"/>
            <a:ext cx="1991985" cy="830997"/>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Update earning information for the associate</a:t>
            </a:r>
          </a:p>
        </p:txBody>
      </p:sp>
      <p:pic>
        <p:nvPicPr>
          <p:cNvPr id="59" name="Picture 58" descr="EC2-Instanc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06452" y="2113317"/>
            <a:ext cx="1042399" cy="975360"/>
          </a:xfrm>
          <a:prstGeom prst="rect">
            <a:avLst/>
          </a:prstGeom>
        </p:spPr>
      </p:pic>
      <p:pic>
        <p:nvPicPr>
          <p:cNvPr id="60" name="Picture 59" descr="EC2-Instanc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03097" y="1692490"/>
            <a:ext cx="1092143" cy="975360"/>
          </a:xfrm>
          <a:prstGeom prst="rect">
            <a:avLst/>
          </a:prstGeom>
        </p:spPr>
      </p:pic>
      <p:pic>
        <p:nvPicPr>
          <p:cNvPr id="49" name="Picture 4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30196" y="4250882"/>
            <a:ext cx="623498" cy="632804"/>
          </a:xfrm>
          <a:prstGeom prst="rect">
            <a:avLst/>
          </a:prstGeom>
        </p:spPr>
      </p:pic>
      <p:pic>
        <p:nvPicPr>
          <p:cNvPr id="51" name="Picture 5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13254" y="4340799"/>
            <a:ext cx="613015" cy="667844"/>
          </a:xfrm>
          <a:prstGeom prst="rect">
            <a:avLst/>
          </a:prstGeom>
        </p:spPr>
      </p:pic>
      <p:sp>
        <p:nvSpPr>
          <p:cNvPr id="55" name="TextBox 54"/>
          <p:cNvSpPr txBox="1"/>
          <p:nvPr/>
        </p:nvSpPr>
        <p:spPr>
          <a:xfrm>
            <a:off x="2194690" y="5017987"/>
            <a:ext cx="1409360" cy="430887"/>
          </a:xfrm>
          <a:prstGeom prst="rect">
            <a:avLst/>
          </a:prstGeom>
          <a:noFill/>
        </p:spPr>
        <p:txBody>
          <a:bodyPr wrap="square" rtlCol="0">
            <a:spAutoFit/>
          </a:bodyPr>
          <a:lstStyle>
            <a:defPPr>
              <a:defRPr lang="en-US"/>
            </a:defPPr>
            <a:lvl1pPr algn="ctr">
              <a:defRPr sz="14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100" dirty="0"/>
              <a:t>Amazon          Kinesis Firehose     </a:t>
            </a:r>
          </a:p>
        </p:txBody>
      </p:sp>
      <p:pic>
        <p:nvPicPr>
          <p:cNvPr id="80" name="Picture 79" descr="EMR-Cluster.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811566" y="5057574"/>
            <a:ext cx="1301644" cy="1301644"/>
          </a:xfrm>
          <a:prstGeom prst="rect">
            <a:avLst/>
          </a:prstGeom>
        </p:spPr>
      </p:pic>
      <p:sp>
        <p:nvSpPr>
          <p:cNvPr id="63" name="TextBox 62"/>
          <p:cNvSpPr txBox="1"/>
          <p:nvPr/>
        </p:nvSpPr>
        <p:spPr>
          <a:xfrm>
            <a:off x="5620273" y="3076774"/>
            <a:ext cx="636547" cy="274320"/>
          </a:xfrm>
          <a:prstGeom prst="rect">
            <a:avLst/>
          </a:prstGeom>
          <a:noFill/>
        </p:spPr>
        <p:txBody>
          <a:bodyPr wrap="square" lIns="0" tIns="0" rIns="0" bIns="0" rtlCol="0" anchor="t">
            <a:noAutofit/>
          </a:bodyPr>
          <a:lstStyle/>
          <a:p>
            <a:pPr algn="ctr"/>
            <a:r>
              <a:rPr lang="en-US" sz="800" b="1" dirty="0"/>
              <a:t>Lambda function</a:t>
            </a:r>
            <a:endParaRPr lang="en-US" sz="1400" b="1" dirty="0"/>
          </a:p>
        </p:txBody>
      </p:sp>
      <p:pic>
        <p:nvPicPr>
          <p:cNvPr id="64" name="Picture 6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93008" y="3385685"/>
            <a:ext cx="543639" cy="564959"/>
          </a:xfrm>
          <a:prstGeom prst="rect">
            <a:avLst/>
          </a:prstGeom>
        </p:spPr>
      </p:pic>
      <p:pic>
        <p:nvPicPr>
          <p:cNvPr id="66" name="Picture 6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46493" y="1284496"/>
            <a:ext cx="940262" cy="613782"/>
          </a:xfrm>
          <a:prstGeom prst="rect">
            <a:avLst/>
          </a:prstGeom>
        </p:spPr>
      </p:pic>
    </p:spTree>
    <p:custDataLst>
      <p:tags r:id="rId1"/>
    </p:custDataLst>
    <p:extLst>
      <p:ext uri="{BB962C8B-B14F-4D97-AF65-F5344CB8AC3E}">
        <p14:creationId xmlns:p14="http://schemas.microsoft.com/office/powerpoint/2010/main" val="1896631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342359"/>
            <a:ext cx="11095836" cy="2615404"/>
          </a:xfrm>
        </p:spPr>
        <p:txBody>
          <a:bodyPr>
            <a:noAutofit/>
          </a:bodyPr>
          <a:lstStyle/>
          <a:p>
            <a:r>
              <a:rPr lang="en-US" sz="4800" dirty="0"/>
              <a:t>Sensor Network Data Ingestion </a:t>
            </a:r>
            <a:br>
              <a:rPr lang="en-US" sz="4800" dirty="0"/>
            </a:br>
            <a:r>
              <a:rPr lang="en-US" sz="4800" dirty="0"/>
              <a:t>and Processing Example: </a:t>
            </a:r>
            <a:br>
              <a:rPr lang="en-US" sz="4800" dirty="0"/>
            </a:br>
            <a:r>
              <a:rPr lang="en-US" sz="4800" dirty="0"/>
              <a:t>Flu Outbreak Heat Map</a:t>
            </a:r>
            <a:br>
              <a:rPr lang="en-US" sz="3200" dirty="0"/>
            </a:br>
            <a:endParaRPr lang="en-US" sz="3200" dirty="0"/>
          </a:p>
        </p:txBody>
      </p:sp>
    </p:spTree>
    <p:custDataLst>
      <p:tags r:id="rId1"/>
    </p:custDataLst>
    <p:extLst>
      <p:ext uri="{BB962C8B-B14F-4D97-AF65-F5344CB8AC3E}">
        <p14:creationId xmlns:p14="http://schemas.microsoft.com/office/powerpoint/2010/main" val="829386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a:extLst>
              <a:ext uri="{FF2B5EF4-FFF2-40B4-BE49-F238E27FC236}">
                <a16:creationId xmlns:a16="http://schemas.microsoft.com/office/drawing/2014/main" id="{C54F92EB-6923-614B-B424-75408610B763}"/>
              </a:ext>
            </a:extLst>
          </p:cNvPr>
          <p:cNvPicPr>
            <a:picLocks noChangeAspect="1"/>
          </p:cNvPicPr>
          <p:nvPr/>
        </p:nvPicPr>
        <p:blipFill>
          <a:blip r:embed="rId4"/>
          <a:stretch>
            <a:fillRect/>
          </a:stretch>
        </p:blipFill>
        <p:spPr>
          <a:xfrm>
            <a:off x="5045774" y="2332144"/>
            <a:ext cx="6406817" cy="3647539"/>
          </a:xfrm>
          <a:prstGeom prst="rect">
            <a:avLst/>
          </a:prstGeom>
        </p:spPr>
      </p:pic>
      <p:sp>
        <p:nvSpPr>
          <p:cNvPr id="2" name="Title 1"/>
          <p:cNvSpPr>
            <a:spLocks noGrp="1"/>
          </p:cNvSpPr>
          <p:nvPr>
            <p:ph type="title"/>
          </p:nvPr>
        </p:nvSpPr>
        <p:spPr/>
        <p:txBody>
          <a:bodyPr>
            <a:normAutofit/>
          </a:bodyPr>
          <a:lstStyle/>
          <a:p>
            <a:r>
              <a:rPr lang="en-US" dirty="0"/>
              <a:t>Example: Flu Data</a:t>
            </a:r>
          </a:p>
        </p:txBody>
      </p:sp>
      <p:sp>
        <p:nvSpPr>
          <p:cNvPr id="20" name="Content Placeholder 2"/>
          <p:cNvSpPr>
            <a:spLocks noGrp="1"/>
          </p:cNvSpPr>
          <p:nvPr>
            <p:ph idx="1"/>
          </p:nvPr>
        </p:nvSpPr>
        <p:spPr>
          <a:xfrm>
            <a:off x="238539" y="1440305"/>
            <a:ext cx="7947547" cy="949715"/>
          </a:xfrm>
        </p:spPr>
        <p:txBody>
          <a:bodyPr/>
          <a:lstStyle/>
          <a:p>
            <a:pPr marL="0" indent="0">
              <a:buNone/>
            </a:pPr>
            <a:r>
              <a:rPr lang="en-US" b="1" dirty="0">
                <a:latin typeface="Amazon Ember" panose="020B0603020204020204" pitchFamily="34" charset="0"/>
                <a:ea typeface="Amazon Ember" panose="020B0603020204020204" pitchFamily="34" charset="0"/>
                <a:cs typeface="Amazon Ember" panose="020B0603020204020204" pitchFamily="34" charset="0"/>
              </a:rPr>
              <a:t>Scenario:</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t>Influenza outbreak around the world</a:t>
            </a:r>
          </a:p>
        </p:txBody>
      </p:sp>
      <p:sp>
        <p:nvSpPr>
          <p:cNvPr id="21" name="TextBox 20"/>
          <p:cNvSpPr txBox="1"/>
          <p:nvPr/>
        </p:nvSpPr>
        <p:spPr>
          <a:xfrm>
            <a:off x="404288" y="3481551"/>
            <a:ext cx="3645032" cy="1384995"/>
          </a:xfrm>
          <a:prstGeom prst="rect">
            <a:avLst/>
          </a:prstGeom>
          <a:solidFill>
            <a:schemeClr val="accent5">
              <a:lumMod val="20000"/>
              <a:lumOff val="80000"/>
            </a:schemeClr>
          </a:solidFill>
          <a:ln>
            <a:solidFill>
              <a:schemeClr val="accent1"/>
            </a:solidFill>
          </a:ln>
        </p:spPr>
        <p:txBody>
          <a:bodyPr wrap="squar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Mission:</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Based on the data you collect, generate heat maps to understand public health</a:t>
            </a:r>
          </a:p>
        </p:txBody>
      </p:sp>
      <p:grpSp>
        <p:nvGrpSpPr>
          <p:cNvPr id="8" name="Group 7"/>
          <p:cNvGrpSpPr/>
          <p:nvPr/>
        </p:nvGrpSpPr>
        <p:grpSpPr>
          <a:xfrm>
            <a:off x="5135579" y="2564562"/>
            <a:ext cx="963911" cy="1017525"/>
            <a:chOff x="5057757" y="2350552"/>
            <a:chExt cx="963911" cy="1017525"/>
          </a:xfrm>
        </p:grpSpPr>
        <p:grpSp>
          <p:nvGrpSpPr>
            <p:cNvPr id="33" name="Group 32"/>
            <p:cNvGrpSpPr/>
            <p:nvPr/>
          </p:nvGrpSpPr>
          <p:grpSpPr>
            <a:xfrm>
              <a:off x="5057757" y="2350552"/>
              <a:ext cx="963911" cy="1017525"/>
              <a:chOff x="6040686" y="4522252"/>
              <a:chExt cx="963911" cy="1017525"/>
            </a:xfrm>
          </p:grpSpPr>
          <p:pic>
            <p:nvPicPr>
              <p:cNvPr id="34" name="Picture 33"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35" name="TextBox 34"/>
              <p:cNvSpPr txBox="1"/>
              <p:nvPr/>
            </p:nvSpPr>
            <p:spPr>
              <a:xfrm>
                <a:off x="6040686" y="5160121"/>
                <a:ext cx="963911"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a:t>
                </a:r>
              </a:p>
            </p:txBody>
          </p:sp>
        </p:grpSp>
        <p:sp>
          <p:nvSpPr>
            <p:cNvPr id="4" name="Rounded Rectangle 3"/>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6" name="Group 35"/>
          <p:cNvGrpSpPr/>
          <p:nvPr/>
        </p:nvGrpSpPr>
        <p:grpSpPr>
          <a:xfrm>
            <a:off x="5905132" y="3479655"/>
            <a:ext cx="963911" cy="1017525"/>
            <a:chOff x="5057757" y="2350552"/>
            <a:chExt cx="963911" cy="1017525"/>
          </a:xfrm>
        </p:grpSpPr>
        <p:grpSp>
          <p:nvGrpSpPr>
            <p:cNvPr id="37" name="Group 36"/>
            <p:cNvGrpSpPr/>
            <p:nvPr/>
          </p:nvGrpSpPr>
          <p:grpSpPr>
            <a:xfrm>
              <a:off x="5057757" y="2350552"/>
              <a:ext cx="963911" cy="1017525"/>
              <a:chOff x="6040686" y="4522252"/>
              <a:chExt cx="963911" cy="1017525"/>
            </a:xfrm>
          </p:grpSpPr>
          <p:pic>
            <p:nvPicPr>
              <p:cNvPr id="39" name="Picture 38"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40" name="TextBox 39"/>
              <p:cNvSpPr txBox="1"/>
              <p:nvPr/>
            </p:nvSpPr>
            <p:spPr>
              <a:xfrm>
                <a:off x="6040686" y="5160121"/>
                <a:ext cx="963911"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a:t>
                </a:r>
              </a:p>
            </p:txBody>
          </p:sp>
        </p:grpSp>
        <p:sp>
          <p:nvSpPr>
            <p:cNvPr id="38" name="Rounded Rectangle 37"/>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2" name="Group 41"/>
          <p:cNvGrpSpPr/>
          <p:nvPr/>
        </p:nvGrpSpPr>
        <p:grpSpPr>
          <a:xfrm>
            <a:off x="6581332" y="4834486"/>
            <a:ext cx="963911" cy="1017525"/>
            <a:chOff x="5057757" y="2350552"/>
            <a:chExt cx="963911" cy="1017525"/>
          </a:xfrm>
        </p:grpSpPr>
        <p:grpSp>
          <p:nvGrpSpPr>
            <p:cNvPr id="43" name="Group 42"/>
            <p:cNvGrpSpPr/>
            <p:nvPr/>
          </p:nvGrpSpPr>
          <p:grpSpPr>
            <a:xfrm>
              <a:off x="5057757" y="2350552"/>
              <a:ext cx="963911" cy="1017525"/>
              <a:chOff x="6040686" y="4522252"/>
              <a:chExt cx="963911" cy="1017525"/>
            </a:xfrm>
          </p:grpSpPr>
          <p:pic>
            <p:nvPicPr>
              <p:cNvPr id="45" name="Picture 44"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46" name="TextBox 45"/>
              <p:cNvSpPr txBox="1"/>
              <p:nvPr/>
            </p:nvSpPr>
            <p:spPr>
              <a:xfrm>
                <a:off x="6040686" y="5160121"/>
                <a:ext cx="963911"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a:t>
                </a:r>
              </a:p>
            </p:txBody>
          </p:sp>
        </p:grpSp>
        <p:sp>
          <p:nvSpPr>
            <p:cNvPr id="44" name="Rounded Rectangle 43"/>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7" name="Group 46"/>
          <p:cNvGrpSpPr/>
          <p:nvPr/>
        </p:nvGrpSpPr>
        <p:grpSpPr>
          <a:xfrm>
            <a:off x="8196175" y="4304695"/>
            <a:ext cx="963911" cy="1017525"/>
            <a:chOff x="5057757" y="2350552"/>
            <a:chExt cx="963911" cy="1017525"/>
          </a:xfrm>
        </p:grpSpPr>
        <p:grpSp>
          <p:nvGrpSpPr>
            <p:cNvPr id="48" name="Group 47"/>
            <p:cNvGrpSpPr/>
            <p:nvPr/>
          </p:nvGrpSpPr>
          <p:grpSpPr>
            <a:xfrm>
              <a:off x="5057757" y="2350552"/>
              <a:ext cx="963911" cy="1017525"/>
              <a:chOff x="6040686" y="4522252"/>
              <a:chExt cx="963911" cy="1017525"/>
            </a:xfrm>
          </p:grpSpPr>
          <p:pic>
            <p:nvPicPr>
              <p:cNvPr id="50" name="Picture 49"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51" name="TextBox 50"/>
              <p:cNvSpPr txBox="1"/>
              <p:nvPr/>
            </p:nvSpPr>
            <p:spPr>
              <a:xfrm>
                <a:off x="6040686" y="5160121"/>
                <a:ext cx="963911"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a:t>
                </a:r>
              </a:p>
            </p:txBody>
          </p:sp>
        </p:grpSp>
        <p:sp>
          <p:nvSpPr>
            <p:cNvPr id="49" name="Rounded Rectangle 48"/>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p:cNvGrpSpPr/>
          <p:nvPr/>
        </p:nvGrpSpPr>
        <p:grpSpPr>
          <a:xfrm>
            <a:off x="9134058" y="3955361"/>
            <a:ext cx="963911" cy="1017525"/>
            <a:chOff x="5057757" y="2350552"/>
            <a:chExt cx="963911" cy="1017525"/>
          </a:xfrm>
        </p:grpSpPr>
        <p:grpSp>
          <p:nvGrpSpPr>
            <p:cNvPr id="53" name="Group 52"/>
            <p:cNvGrpSpPr/>
            <p:nvPr/>
          </p:nvGrpSpPr>
          <p:grpSpPr>
            <a:xfrm>
              <a:off x="5057757" y="2350552"/>
              <a:ext cx="963911" cy="1017525"/>
              <a:chOff x="6040686" y="4522252"/>
              <a:chExt cx="963911" cy="1017525"/>
            </a:xfrm>
          </p:grpSpPr>
          <p:pic>
            <p:nvPicPr>
              <p:cNvPr id="55" name="Picture 54"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56" name="TextBox 55"/>
              <p:cNvSpPr txBox="1"/>
              <p:nvPr/>
            </p:nvSpPr>
            <p:spPr>
              <a:xfrm>
                <a:off x="6040686" y="5160121"/>
                <a:ext cx="963911"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a:t>
                </a:r>
              </a:p>
            </p:txBody>
          </p:sp>
        </p:grpSp>
        <p:sp>
          <p:nvSpPr>
            <p:cNvPr id="54" name="Rounded Rectangle 53"/>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7" name="Group 56"/>
          <p:cNvGrpSpPr/>
          <p:nvPr/>
        </p:nvGrpSpPr>
        <p:grpSpPr>
          <a:xfrm>
            <a:off x="9972772" y="3313719"/>
            <a:ext cx="963911" cy="1017525"/>
            <a:chOff x="5057757" y="2350552"/>
            <a:chExt cx="963911" cy="1017525"/>
          </a:xfrm>
        </p:grpSpPr>
        <p:grpSp>
          <p:nvGrpSpPr>
            <p:cNvPr id="58" name="Group 57"/>
            <p:cNvGrpSpPr/>
            <p:nvPr/>
          </p:nvGrpSpPr>
          <p:grpSpPr>
            <a:xfrm>
              <a:off x="5057757" y="2350552"/>
              <a:ext cx="963911" cy="1017525"/>
              <a:chOff x="6040686" y="4522252"/>
              <a:chExt cx="963911" cy="1017525"/>
            </a:xfrm>
          </p:grpSpPr>
          <p:pic>
            <p:nvPicPr>
              <p:cNvPr id="60" name="Picture 59"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61" name="TextBox 60"/>
              <p:cNvSpPr txBox="1"/>
              <p:nvPr/>
            </p:nvSpPr>
            <p:spPr>
              <a:xfrm>
                <a:off x="6040686" y="5160121"/>
                <a:ext cx="963911"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a:t>
                </a:r>
              </a:p>
            </p:txBody>
          </p:sp>
        </p:grpSp>
        <p:sp>
          <p:nvSpPr>
            <p:cNvPr id="59" name="Rounded Rectangle 58"/>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2696243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 1: Flu Heat Map</a:t>
            </a:r>
          </a:p>
        </p:txBody>
      </p:sp>
      <p:sp>
        <p:nvSpPr>
          <p:cNvPr id="60" name="Content Placeholder 2"/>
          <p:cNvSpPr>
            <a:spLocks noGrp="1"/>
          </p:cNvSpPr>
          <p:nvPr>
            <p:ph idx="1"/>
          </p:nvPr>
        </p:nvSpPr>
        <p:spPr>
          <a:xfrm>
            <a:off x="7402620" y="2386895"/>
            <a:ext cx="4789380" cy="3034469"/>
          </a:xfrm>
        </p:spPr>
        <p:txBody>
          <a:body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Does this scale?</a:t>
            </a:r>
          </a:p>
          <a:p>
            <a:endParaRPr lang="en-US" sz="1067"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Is there a concern for a single point of failure?</a:t>
            </a:r>
          </a:p>
          <a:p>
            <a:endParaRPr lang="en-US" sz="1067"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What AWS services would you use?</a:t>
            </a:r>
          </a:p>
        </p:txBody>
      </p:sp>
      <p:sp>
        <p:nvSpPr>
          <p:cNvPr id="29" name="TextBox 28"/>
          <p:cNvSpPr txBox="1"/>
          <p:nvPr/>
        </p:nvSpPr>
        <p:spPr>
          <a:xfrm rot="5400000">
            <a:off x="1235610" y="4682297"/>
            <a:ext cx="505327"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32" name="TextBox 31"/>
          <p:cNvSpPr txBox="1"/>
          <p:nvPr/>
        </p:nvSpPr>
        <p:spPr>
          <a:xfrm>
            <a:off x="3243106" y="4106568"/>
            <a:ext cx="1544160"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FTP server</a:t>
            </a:r>
          </a:p>
        </p:txBody>
      </p:sp>
      <p:cxnSp>
        <p:nvCxnSpPr>
          <p:cNvPr id="35" name="Straight Arrow Connector 34"/>
          <p:cNvCxnSpPr>
            <a:stCxn id="38" idx="3"/>
          </p:cNvCxnSpPr>
          <p:nvPr/>
        </p:nvCxnSpPr>
        <p:spPr>
          <a:xfrm>
            <a:off x="1782052" y="1633161"/>
            <a:ext cx="1811645" cy="1653611"/>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51" idx="3"/>
          </p:cNvCxnSpPr>
          <p:nvPr/>
        </p:nvCxnSpPr>
        <p:spPr>
          <a:xfrm flipV="1">
            <a:off x="1778457" y="3707185"/>
            <a:ext cx="1777526" cy="145753"/>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5" idx="3"/>
          </p:cNvCxnSpPr>
          <p:nvPr/>
        </p:nvCxnSpPr>
        <p:spPr>
          <a:xfrm>
            <a:off x="1782052" y="2765760"/>
            <a:ext cx="1773931" cy="739403"/>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58" idx="3"/>
          </p:cNvCxnSpPr>
          <p:nvPr/>
        </p:nvCxnSpPr>
        <p:spPr>
          <a:xfrm flipV="1">
            <a:off x="1700568" y="3856184"/>
            <a:ext cx="1855415" cy="1648360"/>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5343232" y="3161875"/>
            <a:ext cx="1766018" cy="954300"/>
          </a:xfrm>
          <a:prstGeom prst="rect">
            <a:avLst/>
          </a:prstGeom>
          <a:solidFill>
            <a:srgbClr val="F7FCFF"/>
          </a:solidFill>
          <a:ln>
            <a:solidFill>
              <a:schemeClr val="accent3">
                <a:lumMod val="75000"/>
              </a:schemeClr>
            </a:solidFill>
          </a:ln>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Applications to aggregate data</a:t>
            </a:r>
          </a:p>
        </p:txBody>
      </p:sp>
      <p:cxnSp>
        <p:nvCxnSpPr>
          <p:cNvPr id="56" name="Straight Arrow Connector 55"/>
          <p:cNvCxnSpPr/>
          <p:nvPr/>
        </p:nvCxnSpPr>
        <p:spPr>
          <a:xfrm flipV="1">
            <a:off x="4296146" y="3651533"/>
            <a:ext cx="925412" cy="5054"/>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31" name="Picture 30"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663" y="2998940"/>
            <a:ext cx="1280171" cy="1280171"/>
          </a:xfrm>
          <a:prstGeom prst="rect">
            <a:avLst/>
          </a:prstGeom>
        </p:spPr>
      </p:pic>
      <p:grpSp>
        <p:nvGrpSpPr>
          <p:cNvPr id="34" name="Group 33"/>
          <p:cNvGrpSpPr/>
          <p:nvPr/>
        </p:nvGrpSpPr>
        <p:grpSpPr>
          <a:xfrm>
            <a:off x="884333" y="1229258"/>
            <a:ext cx="1212260" cy="1037189"/>
            <a:chOff x="4966726" y="2350552"/>
            <a:chExt cx="1212260" cy="1037189"/>
          </a:xfrm>
        </p:grpSpPr>
        <p:grpSp>
          <p:nvGrpSpPr>
            <p:cNvPr id="36" name="Group 35"/>
            <p:cNvGrpSpPr/>
            <p:nvPr/>
          </p:nvGrpSpPr>
          <p:grpSpPr>
            <a:xfrm>
              <a:off x="4966726" y="2350552"/>
              <a:ext cx="1212260" cy="1037189"/>
              <a:chOff x="5949655" y="4522252"/>
              <a:chExt cx="1212260" cy="1037189"/>
            </a:xfrm>
          </p:grpSpPr>
          <p:pic>
            <p:nvPicPr>
              <p:cNvPr id="38" name="Picture 37"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39" name="TextBox 38"/>
              <p:cNvSpPr txBox="1"/>
              <p:nvPr/>
            </p:nvSpPr>
            <p:spPr>
              <a:xfrm>
                <a:off x="5949655" y="5179785"/>
                <a:ext cx="1212260"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1</a:t>
                </a:r>
              </a:p>
            </p:txBody>
          </p:sp>
        </p:grpSp>
        <p:sp>
          <p:nvSpPr>
            <p:cNvPr id="37" name="Rounded Rectangle 36"/>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0" name="Group 39"/>
          <p:cNvGrpSpPr/>
          <p:nvPr/>
        </p:nvGrpSpPr>
        <p:grpSpPr>
          <a:xfrm>
            <a:off x="884333" y="2361857"/>
            <a:ext cx="1212260" cy="1037189"/>
            <a:chOff x="4966726" y="2350552"/>
            <a:chExt cx="1212260" cy="1037189"/>
          </a:xfrm>
        </p:grpSpPr>
        <p:grpSp>
          <p:nvGrpSpPr>
            <p:cNvPr id="42" name="Group 41"/>
            <p:cNvGrpSpPr/>
            <p:nvPr/>
          </p:nvGrpSpPr>
          <p:grpSpPr>
            <a:xfrm>
              <a:off x="4966726" y="2350552"/>
              <a:ext cx="1212260" cy="1037189"/>
              <a:chOff x="5949655" y="4522252"/>
              <a:chExt cx="1212260" cy="1037189"/>
            </a:xfrm>
          </p:grpSpPr>
          <p:pic>
            <p:nvPicPr>
              <p:cNvPr id="45" name="Picture 44"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46" name="TextBox 45"/>
              <p:cNvSpPr txBox="1"/>
              <p:nvPr/>
            </p:nvSpPr>
            <p:spPr>
              <a:xfrm>
                <a:off x="5949655" y="5179785"/>
                <a:ext cx="1212260"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2</a:t>
                </a:r>
              </a:p>
            </p:txBody>
          </p:sp>
        </p:grpSp>
        <p:sp>
          <p:nvSpPr>
            <p:cNvPr id="43" name="Rounded Rectangle 42"/>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8" name="Group 47"/>
          <p:cNvGrpSpPr/>
          <p:nvPr/>
        </p:nvGrpSpPr>
        <p:grpSpPr>
          <a:xfrm>
            <a:off x="880738" y="3449035"/>
            <a:ext cx="1212260" cy="1037189"/>
            <a:chOff x="4966726" y="2350552"/>
            <a:chExt cx="1212260" cy="1037189"/>
          </a:xfrm>
        </p:grpSpPr>
        <p:grpSp>
          <p:nvGrpSpPr>
            <p:cNvPr id="49" name="Group 48"/>
            <p:cNvGrpSpPr/>
            <p:nvPr/>
          </p:nvGrpSpPr>
          <p:grpSpPr>
            <a:xfrm>
              <a:off x="4966726" y="2350552"/>
              <a:ext cx="1212260" cy="1037189"/>
              <a:chOff x="5949655" y="4522252"/>
              <a:chExt cx="1212260" cy="1037189"/>
            </a:xfrm>
          </p:grpSpPr>
          <p:pic>
            <p:nvPicPr>
              <p:cNvPr id="51" name="Picture 50"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52" name="TextBox 51"/>
              <p:cNvSpPr txBox="1"/>
              <p:nvPr/>
            </p:nvSpPr>
            <p:spPr>
              <a:xfrm>
                <a:off x="5949655" y="5179785"/>
                <a:ext cx="1212260"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3</a:t>
                </a:r>
              </a:p>
            </p:txBody>
          </p:sp>
        </p:grpSp>
        <p:sp>
          <p:nvSpPr>
            <p:cNvPr id="50" name="Rounded Rectangle 49"/>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3" name="Group 52"/>
          <p:cNvGrpSpPr/>
          <p:nvPr/>
        </p:nvGrpSpPr>
        <p:grpSpPr>
          <a:xfrm>
            <a:off x="802849" y="5100641"/>
            <a:ext cx="1212260" cy="1037189"/>
            <a:chOff x="4966726" y="2350552"/>
            <a:chExt cx="1212260" cy="1037189"/>
          </a:xfrm>
        </p:grpSpPr>
        <p:grpSp>
          <p:nvGrpSpPr>
            <p:cNvPr id="55" name="Group 54"/>
            <p:cNvGrpSpPr/>
            <p:nvPr/>
          </p:nvGrpSpPr>
          <p:grpSpPr>
            <a:xfrm>
              <a:off x="4966726" y="2350552"/>
              <a:ext cx="1212260" cy="1037189"/>
              <a:chOff x="5949655" y="4522252"/>
              <a:chExt cx="1212260" cy="1037189"/>
            </a:xfrm>
          </p:grpSpPr>
          <p:pic>
            <p:nvPicPr>
              <p:cNvPr id="58" name="Picture 57" descr="Client.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108419" y="4522252"/>
                <a:ext cx="738955" cy="807805"/>
              </a:xfrm>
              <a:prstGeom prst="rect">
                <a:avLst/>
              </a:prstGeom>
            </p:spPr>
          </p:pic>
          <p:sp>
            <p:nvSpPr>
              <p:cNvPr id="59" name="TextBox 58"/>
              <p:cNvSpPr txBox="1"/>
              <p:nvPr/>
            </p:nvSpPr>
            <p:spPr>
              <a:xfrm>
                <a:off x="5949655" y="5179785"/>
                <a:ext cx="1212260"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N</a:t>
                </a:r>
              </a:p>
            </p:txBody>
          </p:sp>
        </p:grpSp>
        <p:sp>
          <p:nvSpPr>
            <p:cNvPr id="57" name="Rounded Rectangle 56"/>
            <p:cNvSpPr/>
            <p:nvPr/>
          </p:nvSpPr>
          <p:spPr>
            <a:xfrm>
              <a:off x="5256685" y="2488952"/>
              <a:ext cx="477272" cy="316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2858123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238538" y="1440305"/>
            <a:ext cx="11824931" cy="4913308"/>
          </a:xfrm>
        </p:spPr>
        <p:txBody>
          <a:bodyPr anchor="t">
            <a:noAutofit/>
          </a:bodyPr>
          <a:lstStyle/>
          <a:p>
            <a:pPr marL="219075" lvl="1" indent="0" defTabSz="342900">
              <a:lnSpc>
                <a:spcPct val="100000"/>
              </a:lnSpc>
              <a:spcBef>
                <a:spcPts val="0"/>
              </a:spcBef>
              <a:buClr>
                <a:schemeClr val="accent1"/>
              </a:buClr>
              <a:buNone/>
              <a:tabLst>
                <a:tab pos="8461375" algn="r"/>
              </a:tabLst>
            </a:pPr>
            <a:r>
              <a:rPr lang="en-US" sz="2800" dirty="0"/>
              <a:t>Upon completing this module, you will: </a:t>
            </a:r>
          </a:p>
          <a:p>
            <a:pPr marL="0" lvl="1" indent="0" defTabSz="342900">
              <a:lnSpc>
                <a:spcPct val="150000"/>
              </a:lnSpc>
              <a:spcBef>
                <a:spcPts val="0"/>
              </a:spcBef>
              <a:buClr>
                <a:schemeClr val="accent1"/>
              </a:buClr>
              <a:tabLst>
                <a:tab pos="8461375" algn="r"/>
              </a:tabLst>
            </a:pPr>
            <a:r>
              <a:rPr lang="en-US" sz="2800" dirty="0"/>
              <a:t>  Understand high-availability design patterns</a:t>
            </a:r>
          </a:p>
          <a:p>
            <a:pPr marL="0" lvl="1" indent="0" defTabSz="342900">
              <a:lnSpc>
                <a:spcPct val="150000"/>
              </a:lnSpc>
              <a:spcBef>
                <a:spcPts val="0"/>
              </a:spcBef>
              <a:buClr>
                <a:schemeClr val="accent1"/>
              </a:buClr>
              <a:tabLst>
                <a:tab pos="8461375" algn="r"/>
              </a:tabLst>
            </a:pPr>
            <a:r>
              <a:rPr lang="en-US" sz="2800" dirty="0"/>
              <a:t>  Review scenarios with examples of sample architectures</a:t>
            </a:r>
          </a:p>
        </p:txBody>
      </p:sp>
    </p:spTree>
    <p:extLst>
      <p:ext uri="{BB962C8B-B14F-4D97-AF65-F5344CB8AC3E}">
        <p14:creationId xmlns:p14="http://schemas.microsoft.com/office/powerpoint/2010/main" val="331798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 2: Flu Heat Map</a:t>
            </a:r>
          </a:p>
        </p:txBody>
      </p:sp>
      <p:sp>
        <p:nvSpPr>
          <p:cNvPr id="85" name="Content Placeholder 2"/>
          <p:cNvSpPr>
            <a:spLocks noGrp="1"/>
          </p:cNvSpPr>
          <p:nvPr>
            <p:ph idx="1"/>
          </p:nvPr>
        </p:nvSpPr>
        <p:spPr>
          <a:xfrm>
            <a:off x="3216153" y="1420598"/>
            <a:ext cx="6143211" cy="560546"/>
          </a:xfrm>
        </p:spPr>
        <p:txBody>
          <a:bodyPr>
            <a:normAutofit/>
          </a:bodyPr>
          <a:lstStyle/>
          <a:p>
            <a:pPr marL="0" indent="0">
              <a:buNone/>
            </a:pPr>
            <a:r>
              <a:rPr lang="en-US" sz="2933" dirty="0">
                <a:latin typeface="Amazon Ember" panose="020B0603020204020204" pitchFamily="34" charset="0"/>
                <a:ea typeface="Amazon Ember" panose="020B0603020204020204" pitchFamily="34" charset="0"/>
                <a:cs typeface="Amazon Ember" panose="020B0603020204020204" pitchFamily="34" charset="0"/>
              </a:rPr>
              <a:t>What are your concerns with this?</a:t>
            </a:r>
          </a:p>
        </p:txBody>
      </p:sp>
      <p:grpSp>
        <p:nvGrpSpPr>
          <p:cNvPr id="19" name="Group 18"/>
          <p:cNvGrpSpPr/>
          <p:nvPr/>
        </p:nvGrpSpPr>
        <p:grpSpPr>
          <a:xfrm>
            <a:off x="1360519" y="2377623"/>
            <a:ext cx="1274136" cy="1121109"/>
            <a:chOff x="898313" y="1164403"/>
            <a:chExt cx="955602" cy="840832"/>
          </a:xfrm>
        </p:grpSpPr>
        <p:pic>
          <p:nvPicPr>
            <p:cNvPr id="8" name="Picture 7" descr="Client.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30590" y="1164403"/>
              <a:ext cx="732585" cy="680978"/>
            </a:xfrm>
            <a:prstGeom prst="rect">
              <a:avLst/>
            </a:prstGeom>
          </p:spPr>
        </p:pic>
        <p:sp>
          <p:nvSpPr>
            <p:cNvPr id="16" name="TextBox 15"/>
            <p:cNvSpPr txBox="1"/>
            <p:nvPr/>
          </p:nvSpPr>
          <p:spPr>
            <a:xfrm>
              <a:off x="898313" y="1720493"/>
              <a:ext cx="955602" cy="284742"/>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1</a:t>
              </a:r>
            </a:p>
          </p:txBody>
        </p:sp>
      </p:grpSp>
      <p:grpSp>
        <p:nvGrpSpPr>
          <p:cNvPr id="23" name="Group 22"/>
          <p:cNvGrpSpPr/>
          <p:nvPr/>
        </p:nvGrpSpPr>
        <p:grpSpPr>
          <a:xfrm>
            <a:off x="1387908" y="3491151"/>
            <a:ext cx="1274136" cy="1121109"/>
            <a:chOff x="898313" y="1164403"/>
            <a:chExt cx="955602" cy="840832"/>
          </a:xfrm>
        </p:grpSpPr>
        <p:pic>
          <p:nvPicPr>
            <p:cNvPr id="24" name="Picture 23" descr="Client.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30590" y="1164403"/>
              <a:ext cx="732585" cy="680978"/>
            </a:xfrm>
            <a:prstGeom prst="rect">
              <a:avLst/>
            </a:prstGeom>
          </p:spPr>
        </p:pic>
        <p:sp>
          <p:nvSpPr>
            <p:cNvPr id="25" name="TextBox 24"/>
            <p:cNvSpPr txBox="1"/>
            <p:nvPr/>
          </p:nvSpPr>
          <p:spPr>
            <a:xfrm>
              <a:off x="898313" y="1720493"/>
              <a:ext cx="955602" cy="284742"/>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2</a:t>
              </a:r>
            </a:p>
          </p:txBody>
        </p:sp>
      </p:grpSp>
      <p:grpSp>
        <p:nvGrpSpPr>
          <p:cNvPr id="26" name="Group 25"/>
          <p:cNvGrpSpPr/>
          <p:nvPr/>
        </p:nvGrpSpPr>
        <p:grpSpPr>
          <a:xfrm>
            <a:off x="1387908" y="4946665"/>
            <a:ext cx="1274136" cy="1121109"/>
            <a:chOff x="898313" y="1164403"/>
            <a:chExt cx="955602" cy="840832"/>
          </a:xfrm>
        </p:grpSpPr>
        <p:pic>
          <p:nvPicPr>
            <p:cNvPr id="27" name="Picture 26" descr="Client.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30590" y="1164403"/>
              <a:ext cx="732585" cy="680978"/>
            </a:xfrm>
            <a:prstGeom prst="rect">
              <a:avLst/>
            </a:prstGeom>
          </p:spPr>
        </p:pic>
        <p:sp>
          <p:nvSpPr>
            <p:cNvPr id="28" name="TextBox 27"/>
            <p:cNvSpPr txBox="1"/>
            <p:nvPr/>
          </p:nvSpPr>
          <p:spPr>
            <a:xfrm>
              <a:off x="898313" y="1720493"/>
              <a:ext cx="955602" cy="284742"/>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N</a:t>
              </a:r>
            </a:p>
          </p:txBody>
        </p:sp>
      </p:grpSp>
      <p:sp>
        <p:nvSpPr>
          <p:cNvPr id="29" name="TextBox 28"/>
          <p:cNvSpPr txBox="1"/>
          <p:nvPr/>
        </p:nvSpPr>
        <p:spPr>
          <a:xfrm rot="5400000">
            <a:off x="1772314" y="4642825"/>
            <a:ext cx="505327"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32" name="TextBox 31"/>
          <p:cNvSpPr txBox="1"/>
          <p:nvPr/>
        </p:nvSpPr>
        <p:spPr>
          <a:xfrm rot="4749607">
            <a:off x="230817" y="2873450"/>
            <a:ext cx="1544160" cy="379656"/>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Credential</a:t>
            </a:r>
          </a:p>
        </p:txBody>
      </p:sp>
      <p:sp>
        <p:nvSpPr>
          <p:cNvPr id="33" name="TextBox 32"/>
          <p:cNvSpPr txBox="1"/>
          <p:nvPr/>
        </p:nvSpPr>
        <p:spPr>
          <a:xfrm>
            <a:off x="970979" y="1313777"/>
            <a:ext cx="1776151" cy="954300"/>
          </a:xfrm>
          <a:prstGeom prst="rect">
            <a:avLst/>
          </a:prstGeom>
          <a:solidFill>
            <a:schemeClr val="accent1">
              <a:lumMod val="20000"/>
              <a:lumOff val="80000"/>
            </a:schemeClr>
          </a:solidFill>
          <a:ln>
            <a:solidFill>
              <a:schemeClr val="accent6">
                <a:lumMod val="50000"/>
              </a:schemeClr>
            </a:solidFill>
          </a:ln>
        </p:spPr>
        <p:txBody>
          <a:bodyPr wrap="square" rtlCol="0">
            <a:spAutoFit/>
          </a:bodyPr>
          <a:lstStyle>
            <a:defPPr>
              <a:defRPr lang="en-US"/>
            </a:defPPr>
            <a:lvl1pPr algn="ctr">
              <a:defRPr sz="1867"/>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Web identity provider</a:t>
            </a:r>
          </a:p>
          <a:p>
            <a:r>
              <a:rPr lang="en-US" dirty="0">
                <a:latin typeface="Amazon Ember" panose="020B0603020204020204" pitchFamily="34" charset="0"/>
                <a:ea typeface="Amazon Ember" panose="020B0603020204020204" pitchFamily="34" charset="0"/>
                <a:cs typeface="Amazon Ember" panose="020B0603020204020204" pitchFamily="34" charset="0"/>
              </a:rPr>
              <a:t>SAML 2.0</a:t>
            </a:r>
          </a:p>
        </p:txBody>
      </p:sp>
      <p:cxnSp>
        <p:nvCxnSpPr>
          <p:cNvPr id="38" name="Curved Connector 37"/>
          <p:cNvCxnSpPr>
            <a:stCxn id="33" idx="1"/>
            <a:endCxn id="24" idx="1"/>
          </p:cNvCxnSpPr>
          <p:nvPr/>
        </p:nvCxnSpPr>
        <p:spPr>
          <a:xfrm rot="10800000" flipH="1" flipV="1">
            <a:off x="970978" y="1790926"/>
            <a:ext cx="459965" cy="2154209"/>
          </a:xfrm>
          <a:prstGeom prst="curvedConnector3">
            <a:avLst>
              <a:gd name="adj1" fmla="val -49699"/>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8049665" y="3285594"/>
            <a:ext cx="3188503" cy="240252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6" name="Group 35"/>
          <p:cNvGrpSpPr/>
          <p:nvPr/>
        </p:nvGrpSpPr>
        <p:grpSpPr>
          <a:xfrm>
            <a:off x="8752457" y="3705744"/>
            <a:ext cx="975360" cy="975360"/>
            <a:chOff x="2786850" y="1001215"/>
            <a:chExt cx="731520" cy="731520"/>
          </a:xfrm>
        </p:grpSpPr>
        <p:pic>
          <p:nvPicPr>
            <p:cNvPr id="37" name="Picture 36" descr="EC2-Instan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6850" y="1001215"/>
              <a:ext cx="731520" cy="731520"/>
            </a:xfrm>
            <a:prstGeom prst="rect">
              <a:avLst/>
            </a:prstGeom>
          </p:spPr>
        </p:pic>
        <p:sp>
          <p:nvSpPr>
            <p:cNvPr id="39" name="TextBox 38"/>
            <p:cNvSpPr txBox="1"/>
            <p:nvPr/>
          </p:nvSpPr>
          <p:spPr>
            <a:xfrm>
              <a:off x="2864318" y="1198102"/>
              <a:ext cx="586220" cy="284742"/>
            </a:xfrm>
            <a:prstGeom prst="rect">
              <a:avLst/>
            </a:prstGeom>
            <a:noFill/>
          </p:spPr>
          <p:txBody>
            <a:bodyPr wrap="square" rtlCol="0">
              <a:spAutoFit/>
            </a:bodyPr>
            <a:lstStyle/>
            <a:p>
              <a:pPr algn="ctr"/>
              <a:r>
                <a:rPr lang="en-US" sz="1867"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pic>
        <p:nvPicPr>
          <p:cNvPr id="40" name="Picture 39" descr="CloudFront-Edge-Loc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6657" y="2463748"/>
            <a:ext cx="750259" cy="750259"/>
          </a:xfrm>
          <a:prstGeom prst="rect">
            <a:avLst/>
          </a:prstGeom>
        </p:spPr>
      </p:pic>
      <p:pic>
        <p:nvPicPr>
          <p:cNvPr id="42" name="Picture 41" descr="CloudFront-Edge-Loc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1487" y="5037577"/>
            <a:ext cx="750259" cy="750259"/>
          </a:xfrm>
          <a:prstGeom prst="rect">
            <a:avLst/>
          </a:prstGeom>
        </p:spPr>
      </p:pic>
      <p:pic>
        <p:nvPicPr>
          <p:cNvPr id="43" name="Picture 42" descr="CloudFront-Streaming-Distribu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6722" y="3838925"/>
            <a:ext cx="709001" cy="709001"/>
          </a:xfrm>
          <a:prstGeom prst="rect">
            <a:avLst/>
          </a:prstGeom>
        </p:spPr>
      </p:pic>
      <p:cxnSp>
        <p:nvCxnSpPr>
          <p:cNvPr id="11" name="Straight Arrow Connector 10"/>
          <p:cNvCxnSpPr>
            <a:stCxn id="8" idx="3"/>
            <a:endCxn id="40" idx="1"/>
          </p:cNvCxnSpPr>
          <p:nvPr/>
        </p:nvCxnSpPr>
        <p:spPr>
          <a:xfrm>
            <a:off x="2380335" y="2831608"/>
            <a:ext cx="1246323" cy="7269"/>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4" idx="3"/>
          </p:cNvCxnSpPr>
          <p:nvPr/>
        </p:nvCxnSpPr>
        <p:spPr>
          <a:xfrm flipV="1">
            <a:off x="2407724" y="3026434"/>
            <a:ext cx="1218933" cy="918703"/>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7" idx="3"/>
            <a:endCxn id="42" idx="1"/>
          </p:cNvCxnSpPr>
          <p:nvPr/>
        </p:nvCxnSpPr>
        <p:spPr>
          <a:xfrm>
            <a:off x="2407724" y="5400650"/>
            <a:ext cx="1153763" cy="12057"/>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525792" y="2426945"/>
            <a:ext cx="829667" cy="420564"/>
          </a:xfrm>
          <a:prstGeom prst="rect">
            <a:avLst/>
          </a:prstGeom>
          <a:noFill/>
        </p:spPr>
        <p:txBody>
          <a:bodyPr wrap="square" rtlCol="0">
            <a:spAutoFit/>
          </a:bodyPr>
          <a:lstStyle/>
          <a:p>
            <a:pPr algn="ctr"/>
            <a:r>
              <a:rPr lang="en-US" sz="2133" b="1" dirty="0">
                <a:latin typeface="Amazon Ember" panose="020B0603020204020204" pitchFamily="34" charset="0"/>
                <a:ea typeface="Amazon Ember" panose="020B0603020204020204" pitchFamily="34" charset="0"/>
                <a:cs typeface="Amazon Ember" panose="020B0603020204020204" pitchFamily="34" charset="0"/>
              </a:rPr>
              <a:t>PUT</a:t>
            </a:r>
          </a:p>
        </p:txBody>
      </p:sp>
      <p:sp>
        <p:nvSpPr>
          <p:cNvPr id="49" name="TextBox 48"/>
          <p:cNvSpPr txBox="1"/>
          <p:nvPr/>
        </p:nvSpPr>
        <p:spPr>
          <a:xfrm>
            <a:off x="8468057" y="4483235"/>
            <a:ext cx="1544160"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Generate heat map</a:t>
            </a:r>
          </a:p>
        </p:txBody>
      </p:sp>
      <p:pic>
        <p:nvPicPr>
          <p:cNvPr id="59" name="Picture 58" descr="S3-Bucket-with-object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7565" y="3705744"/>
            <a:ext cx="975360" cy="975360"/>
          </a:xfrm>
          <a:prstGeom prst="rect">
            <a:avLst/>
          </a:prstGeom>
        </p:spPr>
      </p:pic>
      <p:cxnSp>
        <p:nvCxnSpPr>
          <p:cNvPr id="61" name="Straight Arrow Connector 60"/>
          <p:cNvCxnSpPr>
            <a:stCxn id="43" idx="3"/>
            <a:endCxn id="59" idx="1"/>
          </p:cNvCxnSpPr>
          <p:nvPr/>
        </p:nvCxnSpPr>
        <p:spPr>
          <a:xfrm flipV="1">
            <a:off x="5765723" y="4193425"/>
            <a:ext cx="881843" cy="1"/>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3216153" y="3106589"/>
            <a:ext cx="1544160"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Edge Location A</a:t>
            </a:r>
          </a:p>
        </p:txBody>
      </p:sp>
      <p:sp>
        <p:nvSpPr>
          <p:cNvPr id="65" name="TextBox 64"/>
          <p:cNvSpPr txBox="1"/>
          <p:nvPr/>
        </p:nvSpPr>
        <p:spPr>
          <a:xfrm>
            <a:off x="3164536" y="5605095"/>
            <a:ext cx="1544160"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Edge Location B</a:t>
            </a:r>
          </a:p>
        </p:txBody>
      </p:sp>
      <p:cxnSp>
        <p:nvCxnSpPr>
          <p:cNvPr id="67" name="Curved Connector 66"/>
          <p:cNvCxnSpPr>
            <a:stCxn id="40" idx="3"/>
            <a:endCxn id="43" idx="1"/>
          </p:cNvCxnSpPr>
          <p:nvPr/>
        </p:nvCxnSpPr>
        <p:spPr>
          <a:xfrm>
            <a:off x="4376916" y="2838878"/>
            <a:ext cx="679805" cy="1354548"/>
          </a:xfrm>
          <a:prstGeom prst="curvedConnector3">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70" name="Curved Connector 69"/>
          <p:cNvCxnSpPr>
            <a:stCxn id="42" idx="3"/>
            <a:endCxn id="43" idx="1"/>
          </p:cNvCxnSpPr>
          <p:nvPr/>
        </p:nvCxnSpPr>
        <p:spPr>
          <a:xfrm flipV="1">
            <a:off x="4311745" y="4193426"/>
            <a:ext cx="744976" cy="1219281"/>
          </a:xfrm>
          <a:prstGeom prst="curvedConnector3">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648384" y="4430821"/>
            <a:ext cx="1544160"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CloudFront</a:t>
            </a:r>
          </a:p>
        </p:txBody>
      </p:sp>
      <p:sp>
        <p:nvSpPr>
          <p:cNvPr id="73" name="TextBox 72"/>
          <p:cNvSpPr txBox="1"/>
          <p:nvPr/>
        </p:nvSpPr>
        <p:spPr>
          <a:xfrm>
            <a:off x="6309341" y="4551747"/>
            <a:ext cx="1544160" cy="379656"/>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75" name="Rounded Rectangle 74"/>
          <p:cNvSpPr/>
          <p:nvPr/>
        </p:nvSpPr>
        <p:spPr>
          <a:xfrm>
            <a:off x="6158466" y="2763033"/>
            <a:ext cx="5522257" cy="3150737"/>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TextBox 76"/>
          <p:cNvSpPr txBox="1"/>
          <p:nvPr/>
        </p:nvSpPr>
        <p:spPr>
          <a:xfrm rot="19290558">
            <a:off x="2356070" y="3197604"/>
            <a:ext cx="1156505"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Session data</a:t>
            </a:r>
          </a:p>
        </p:txBody>
      </p:sp>
      <p:sp>
        <p:nvSpPr>
          <p:cNvPr id="78" name="TextBox 77"/>
          <p:cNvSpPr txBox="1"/>
          <p:nvPr/>
        </p:nvSpPr>
        <p:spPr>
          <a:xfrm>
            <a:off x="2559192" y="5075157"/>
            <a:ext cx="750259"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SSL/TLS</a:t>
            </a:r>
          </a:p>
        </p:txBody>
      </p:sp>
      <p:cxnSp>
        <p:nvCxnSpPr>
          <p:cNvPr id="81" name="Straight Arrow Connector 80"/>
          <p:cNvCxnSpPr/>
          <p:nvPr/>
        </p:nvCxnSpPr>
        <p:spPr>
          <a:xfrm>
            <a:off x="7536499" y="4333867"/>
            <a:ext cx="1325696"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224040" y="5503401"/>
            <a:ext cx="1544160" cy="379656"/>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Region</a:t>
            </a:r>
          </a:p>
        </p:txBody>
      </p:sp>
      <p:cxnSp>
        <p:nvCxnSpPr>
          <p:cNvPr id="88" name="Curved Connector 87"/>
          <p:cNvCxnSpPr>
            <a:endCxn id="59" idx="0"/>
          </p:cNvCxnSpPr>
          <p:nvPr/>
        </p:nvCxnSpPr>
        <p:spPr>
          <a:xfrm rot="10800000" flipV="1">
            <a:off x="7135246" y="2602582"/>
            <a:ext cx="2321373" cy="1103161"/>
          </a:xfrm>
          <a:prstGeom prst="curvedConnector2">
            <a:avLst/>
          </a:prstGeom>
          <a:ln w="28575">
            <a:solidFill>
              <a:srgbClr val="33CC33"/>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7465433" y="4169472"/>
            <a:ext cx="1388807"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7463923" y="3798458"/>
            <a:ext cx="1288535" cy="379656"/>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Heat map</a:t>
            </a:r>
          </a:p>
        </p:txBody>
      </p:sp>
      <p:grpSp>
        <p:nvGrpSpPr>
          <p:cNvPr id="95" name="Group 94"/>
          <p:cNvGrpSpPr/>
          <p:nvPr/>
        </p:nvGrpSpPr>
        <p:grpSpPr>
          <a:xfrm>
            <a:off x="9521773" y="3909476"/>
            <a:ext cx="2109136" cy="1630106"/>
            <a:chOff x="3447833" y="3578843"/>
            <a:chExt cx="1581852" cy="1222580"/>
          </a:xfrm>
        </p:grpSpPr>
        <p:pic>
          <p:nvPicPr>
            <p:cNvPr id="96" name="Picture 95" descr="RedShif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50644" y="3578843"/>
              <a:ext cx="776231" cy="776231"/>
            </a:xfrm>
            <a:prstGeom prst="rect">
              <a:avLst/>
            </a:prstGeom>
          </p:spPr>
        </p:pic>
        <p:sp>
          <p:nvSpPr>
            <p:cNvPr id="97" name="TextBox 96"/>
            <p:cNvSpPr txBox="1"/>
            <p:nvPr/>
          </p:nvSpPr>
          <p:spPr>
            <a:xfrm>
              <a:off x="3447833" y="4301190"/>
              <a:ext cx="1581852" cy="500233"/>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Redshift</a:t>
              </a:r>
            </a:p>
          </p:txBody>
        </p:sp>
      </p:grpSp>
      <p:cxnSp>
        <p:nvCxnSpPr>
          <p:cNvPr id="5" name="Straight Arrow Connector 4"/>
          <p:cNvCxnSpPr>
            <a:endCxn id="96" idx="1"/>
          </p:cNvCxnSpPr>
          <p:nvPr/>
        </p:nvCxnSpPr>
        <p:spPr>
          <a:xfrm>
            <a:off x="9623059" y="4301769"/>
            <a:ext cx="435796" cy="125196"/>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9431437" y="2278187"/>
            <a:ext cx="2139404" cy="666977"/>
          </a:xfrm>
          <a:prstGeom prst="rect">
            <a:avLst/>
          </a:prstGeom>
          <a:solidFill>
            <a:schemeClr val="accent6">
              <a:lumMod val="20000"/>
              <a:lumOff val="80000"/>
            </a:schemeClr>
          </a:solidFill>
          <a:ln>
            <a:solidFill>
              <a:schemeClr val="accent6">
                <a:lumMod val="50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Government Office</a:t>
            </a:r>
          </a:p>
        </p:txBody>
      </p:sp>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9347" y="3000789"/>
            <a:ext cx="736440" cy="480732"/>
          </a:xfrm>
          <a:prstGeom prst="rect">
            <a:avLst/>
          </a:prstGeom>
        </p:spPr>
      </p:pic>
    </p:spTree>
    <p:custDataLst>
      <p:tags r:id="rId1"/>
    </p:custDataLst>
    <p:extLst>
      <p:ext uri="{BB962C8B-B14F-4D97-AF65-F5344CB8AC3E}">
        <p14:creationId xmlns:p14="http://schemas.microsoft.com/office/powerpoint/2010/main" val="1776720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 3: Flu Heat Map</a:t>
            </a:r>
          </a:p>
        </p:txBody>
      </p:sp>
      <p:grpSp>
        <p:nvGrpSpPr>
          <p:cNvPr id="19" name="Group 18"/>
          <p:cNvGrpSpPr/>
          <p:nvPr/>
        </p:nvGrpSpPr>
        <p:grpSpPr>
          <a:xfrm>
            <a:off x="1360519" y="2577648"/>
            <a:ext cx="1274136" cy="1121109"/>
            <a:chOff x="898313" y="1164403"/>
            <a:chExt cx="955602" cy="840832"/>
          </a:xfrm>
        </p:grpSpPr>
        <p:pic>
          <p:nvPicPr>
            <p:cNvPr id="8" name="Picture 7" descr="Client.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30590" y="1164403"/>
              <a:ext cx="732585" cy="680978"/>
            </a:xfrm>
            <a:prstGeom prst="rect">
              <a:avLst/>
            </a:prstGeom>
          </p:spPr>
        </p:pic>
        <p:sp>
          <p:nvSpPr>
            <p:cNvPr id="16" name="TextBox 15"/>
            <p:cNvSpPr txBox="1"/>
            <p:nvPr/>
          </p:nvSpPr>
          <p:spPr>
            <a:xfrm>
              <a:off x="898313" y="1720493"/>
              <a:ext cx="955602" cy="284742"/>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1</a:t>
              </a:r>
            </a:p>
          </p:txBody>
        </p:sp>
      </p:grpSp>
      <p:grpSp>
        <p:nvGrpSpPr>
          <p:cNvPr id="23" name="Group 22"/>
          <p:cNvGrpSpPr/>
          <p:nvPr/>
        </p:nvGrpSpPr>
        <p:grpSpPr>
          <a:xfrm>
            <a:off x="1387908" y="3691176"/>
            <a:ext cx="1274136" cy="1121109"/>
            <a:chOff x="898313" y="1164403"/>
            <a:chExt cx="955602" cy="840832"/>
          </a:xfrm>
        </p:grpSpPr>
        <p:pic>
          <p:nvPicPr>
            <p:cNvPr id="24" name="Picture 23" descr="Client.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30590" y="1164403"/>
              <a:ext cx="732585" cy="680978"/>
            </a:xfrm>
            <a:prstGeom prst="rect">
              <a:avLst/>
            </a:prstGeom>
          </p:spPr>
        </p:pic>
        <p:sp>
          <p:nvSpPr>
            <p:cNvPr id="25" name="TextBox 24"/>
            <p:cNvSpPr txBox="1"/>
            <p:nvPr/>
          </p:nvSpPr>
          <p:spPr>
            <a:xfrm>
              <a:off x="898313" y="1720493"/>
              <a:ext cx="955602" cy="284742"/>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2</a:t>
              </a:r>
            </a:p>
          </p:txBody>
        </p:sp>
      </p:grpSp>
      <p:grpSp>
        <p:nvGrpSpPr>
          <p:cNvPr id="26" name="Group 25"/>
          <p:cNvGrpSpPr/>
          <p:nvPr/>
        </p:nvGrpSpPr>
        <p:grpSpPr>
          <a:xfrm>
            <a:off x="1387908" y="5146690"/>
            <a:ext cx="1274136" cy="1121109"/>
            <a:chOff x="898313" y="1164403"/>
            <a:chExt cx="955602" cy="840832"/>
          </a:xfrm>
        </p:grpSpPr>
        <p:pic>
          <p:nvPicPr>
            <p:cNvPr id="27" name="Picture 26" descr="Client.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30590" y="1164403"/>
              <a:ext cx="732585" cy="680978"/>
            </a:xfrm>
            <a:prstGeom prst="rect">
              <a:avLst/>
            </a:prstGeom>
          </p:spPr>
        </p:pic>
        <p:sp>
          <p:nvSpPr>
            <p:cNvPr id="28" name="TextBox 27"/>
            <p:cNvSpPr txBox="1"/>
            <p:nvPr/>
          </p:nvSpPr>
          <p:spPr>
            <a:xfrm>
              <a:off x="898313" y="1720493"/>
              <a:ext cx="955602" cy="284742"/>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Office N</a:t>
              </a:r>
            </a:p>
          </p:txBody>
        </p:sp>
      </p:grpSp>
      <p:sp>
        <p:nvSpPr>
          <p:cNvPr id="29" name="TextBox 28"/>
          <p:cNvSpPr txBox="1"/>
          <p:nvPr/>
        </p:nvSpPr>
        <p:spPr>
          <a:xfrm rot="5400000">
            <a:off x="1772314" y="4842850"/>
            <a:ext cx="505327" cy="379656"/>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32" name="TextBox 31"/>
          <p:cNvSpPr txBox="1"/>
          <p:nvPr/>
        </p:nvSpPr>
        <p:spPr>
          <a:xfrm rot="4749607">
            <a:off x="230817" y="3073475"/>
            <a:ext cx="1544160" cy="379656"/>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Credential</a:t>
            </a:r>
          </a:p>
        </p:txBody>
      </p:sp>
      <p:sp>
        <p:nvSpPr>
          <p:cNvPr id="33" name="TextBox 32"/>
          <p:cNvSpPr txBox="1"/>
          <p:nvPr/>
        </p:nvSpPr>
        <p:spPr>
          <a:xfrm>
            <a:off x="970979" y="1513802"/>
            <a:ext cx="1776151" cy="954300"/>
          </a:xfrm>
          <a:prstGeom prst="rect">
            <a:avLst/>
          </a:prstGeom>
          <a:solidFill>
            <a:schemeClr val="accent1">
              <a:lumMod val="20000"/>
              <a:lumOff val="80000"/>
            </a:schemeClr>
          </a:solidFill>
          <a:ln>
            <a:solidFill>
              <a:schemeClr val="accent6">
                <a:lumMod val="50000"/>
              </a:schemeClr>
            </a:solidFill>
          </a:ln>
        </p:spPr>
        <p:txBody>
          <a:bodyPr wrap="square" rtlCol="0">
            <a:spAutoFit/>
          </a:bodyPr>
          <a:lstStyle>
            <a:defPPr>
              <a:defRPr lang="en-US"/>
            </a:defPPr>
            <a:lvl1pPr algn="ctr">
              <a:defRPr sz="1867"/>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Web identity provider</a:t>
            </a:r>
          </a:p>
          <a:p>
            <a:r>
              <a:rPr lang="en-US" dirty="0">
                <a:latin typeface="Amazon Ember" panose="020B0603020204020204" pitchFamily="34" charset="0"/>
                <a:ea typeface="Amazon Ember" panose="020B0603020204020204" pitchFamily="34" charset="0"/>
                <a:cs typeface="Amazon Ember" panose="020B0603020204020204" pitchFamily="34" charset="0"/>
              </a:rPr>
              <a:t>SAML 2.0</a:t>
            </a:r>
          </a:p>
        </p:txBody>
      </p:sp>
      <p:cxnSp>
        <p:nvCxnSpPr>
          <p:cNvPr id="38" name="Curved Connector 37"/>
          <p:cNvCxnSpPr>
            <a:stCxn id="33" idx="1"/>
            <a:endCxn id="24" idx="1"/>
          </p:cNvCxnSpPr>
          <p:nvPr/>
        </p:nvCxnSpPr>
        <p:spPr>
          <a:xfrm rot="10800000" flipH="1" flipV="1">
            <a:off x="970978" y="1990951"/>
            <a:ext cx="459965" cy="2154209"/>
          </a:xfrm>
          <a:prstGeom prst="curvedConnector3">
            <a:avLst>
              <a:gd name="adj1" fmla="val -49699"/>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5455755" y="3278238"/>
            <a:ext cx="4025972" cy="209455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 name="Straight Arrow Connector 10"/>
          <p:cNvCxnSpPr>
            <a:stCxn id="8" idx="3"/>
          </p:cNvCxnSpPr>
          <p:nvPr/>
        </p:nvCxnSpPr>
        <p:spPr>
          <a:xfrm>
            <a:off x="2380335" y="3031634"/>
            <a:ext cx="1841627" cy="787375"/>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4" idx="3"/>
          </p:cNvCxnSpPr>
          <p:nvPr/>
        </p:nvCxnSpPr>
        <p:spPr>
          <a:xfrm>
            <a:off x="2407724" y="4145161"/>
            <a:ext cx="1814237" cy="28837"/>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7" idx="3"/>
          </p:cNvCxnSpPr>
          <p:nvPr/>
        </p:nvCxnSpPr>
        <p:spPr>
          <a:xfrm flipV="1">
            <a:off x="2407724" y="4516634"/>
            <a:ext cx="1814237" cy="108404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2536388" y="3819008"/>
            <a:ext cx="1544160" cy="379656"/>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Session data</a:t>
            </a:r>
          </a:p>
        </p:txBody>
      </p:sp>
      <p:sp>
        <p:nvSpPr>
          <p:cNvPr id="78" name="TextBox 77"/>
          <p:cNvSpPr txBox="1"/>
          <p:nvPr/>
        </p:nvSpPr>
        <p:spPr>
          <a:xfrm rot="19923248">
            <a:off x="2613992" y="4677380"/>
            <a:ext cx="1544160" cy="379656"/>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SSL/TLS</a:t>
            </a:r>
          </a:p>
        </p:txBody>
      </p:sp>
      <p:grpSp>
        <p:nvGrpSpPr>
          <p:cNvPr id="95" name="Group 94"/>
          <p:cNvGrpSpPr/>
          <p:nvPr/>
        </p:nvGrpSpPr>
        <p:grpSpPr>
          <a:xfrm>
            <a:off x="7208297" y="3680312"/>
            <a:ext cx="2109136" cy="1630106"/>
            <a:chOff x="3447833" y="3578843"/>
            <a:chExt cx="1581852" cy="1222580"/>
          </a:xfrm>
        </p:grpSpPr>
        <p:pic>
          <p:nvPicPr>
            <p:cNvPr id="96" name="Picture 95" descr="RedShi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644" y="3578843"/>
              <a:ext cx="776231" cy="776231"/>
            </a:xfrm>
            <a:prstGeom prst="rect">
              <a:avLst/>
            </a:prstGeom>
          </p:spPr>
        </p:pic>
        <p:sp>
          <p:nvSpPr>
            <p:cNvPr id="97" name="TextBox 96"/>
            <p:cNvSpPr txBox="1"/>
            <p:nvPr/>
          </p:nvSpPr>
          <p:spPr>
            <a:xfrm>
              <a:off x="3447833" y="4301190"/>
              <a:ext cx="1581852" cy="500233"/>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Redshift</a:t>
              </a:r>
            </a:p>
          </p:txBody>
        </p:sp>
      </p:grpSp>
      <p:sp>
        <p:nvSpPr>
          <p:cNvPr id="58" name="TextBox 57"/>
          <p:cNvSpPr txBox="1"/>
          <p:nvPr/>
        </p:nvSpPr>
        <p:spPr>
          <a:xfrm rot="1190371">
            <a:off x="2218436" y="2979381"/>
            <a:ext cx="1544160" cy="666977"/>
          </a:xfrm>
          <a:prstGeom prst="rect">
            <a:avLst/>
          </a:prstGeom>
          <a:noFill/>
        </p:spPr>
        <p:txBody>
          <a:bodyPr wrap="square" rtlCol="0">
            <a:spAutoFit/>
          </a:bodyPr>
          <a:lstStyle/>
          <a:p>
            <a:pPr algn="ct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XML</a:t>
            </a:r>
          </a:p>
        </p:txBody>
      </p:sp>
      <p:sp>
        <p:nvSpPr>
          <p:cNvPr id="60" name="TextBox 59"/>
          <p:cNvSpPr txBox="1"/>
          <p:nvPr/>
        </p:nvSpPr>
        <p:spPr>
          <a:xfrm rot="1190371">
            <a:off x="2539163" y="2996321"/>
            <a:ext cx="1260683" cy="379656"/>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SSL/TLS</a:t>
            </a:r>
          </a:p>
        </p:txBody>
      </p:sp>
      <p:cxnSp>
        <p:nvCxnSpPr>
          <p:cNvPr id="12" name="Straight Arrow Connector 11"/>
          <p:cNvCxnSpPr>
            <a:stCxn id="56" idx="3"/>
            <a:endCxn id="96" idx="1"/>
          </p:cNvCxnSpPr>
          <p:nvPr/>
        </p:nvCxnSpPr>
        <p:spPr>
          <a:xfrm>
            <a:off x="7067992" y="4193770"/>
            <a:ext cx="677387" cy="4031"/>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10210707" y="3701035"/>
            <a:ext cx="1746480" cy="1449710"/>
            <a:chOff x="7657525" y="2583435"/>
            <a:chExt cx="1309860" cy="1087283"/>
          </a:xfrm>
        </p:grpSpPr>
        <p:pic>
          <p:nvPicPr>
            <p:cNvPr id="66" name="Picture 65" descr="Client.png"/>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947340" y="2583435"/>
              <a:ext cx="731520" cy="731520"/>
            </a:xfrm>
            <a:prstGeom prst="rect">
              <a:avLst/>
            </a:prstGeom>
          </p:spPr>
        </p:pic>
        <p:sp>
          <p:nvSpPr>
            <p:cNvPr id="68" name="TextBox 67"/>
            <p:cNvSpPr txBox="1"/>
            <p:nvPr/>
          </p:nvSpPr>
          <p:spPr>
            <a:xfrm>
              <a:off x="7657525" y="3170485"/>
              <a:ext cx="1309860" cy="500233"/>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Business Intelligence</a:t>
              </a:r>
            </a:p>
          </p:txBody>
        </p:sp>
      </p:grpSp>
      <p:cxnSp>
        <p:nvCxnSpPr>
          <p:cNvPr id="15" name="Straight Arrow Connector 14"/>
          <p:cNvCxnSpPr>
            <a:stCxn id="66" idx="1"/>
            <a:endCxn id="96" idx="3"/>
          </p:cNvCxnSpPr>
          <p:nvPr/>
        </p:nvCxnSpPr>
        <p:spPr>
          <a:xfrm flipH="1">
            <a:off x="8780354" y="4188716"/>
            <a:ext cx="1816773" cy="9084"/>
          </a:xfrm>
          <a:prstGeom prst="straightConnector1">
            <a:avLst/>
          </a:prstGeom>
          <a:ln w="28575">
            <a:solidFill>
              <a:schemeClr val="bg1">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1" name="Curved Connector 30"/>
          <p:cNvCxnSpPr>
            <a:endCxn id="42" idx="0"/>
          </p:cNvCxnSpPr>
          <p:nvPr/>
        </p:nvCxnSpPr>
        <p:spPr>
          <a:xfrm rot="5400000">
            <a:off x="5159855" y="1435288"/>
            <a:ext cx="1791047" cy="2657205"/>
          </a:xfrm>
          <a:prstGeom prst="curvedConnector3">
            <a:avLst>
              <a:gd name="adj1" fmla="val 50000"/>
            </a:avLst>
          </a:prstGeom>
          <a:ln w="28575">
            <a:solidFill>
              <a:srgbClr val="33CC33"/>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125535" y="4713703"/>
            <a:ext cx="1137547" cy="861967"/>
          </a:xfrm>
          <a:prstGeom prst="rect">
            <a:avLst/>
          </a:prstGeom>
          <a:noFill/>
        </p:spPr>
        <p:txBody>
          <a:bodyPr wrap="square" lIns="0" tIns="0" rIns="0" bIns="0"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Kinesis</a:t>
            </a:r>
          </a:p>
          <a:p>
            <a:pPr algn="ctr"/>
            <a:r>
              <a:rPr lang="en-US" sz="1867">
                <a:latin typeface="Amazon Ember" panose="020B0603020204020204" pitchFamily="34" charset="0"/>
                <a:ea typeface="Amazon Ember" panose="020B0603020204020204" pitchFamily="34" charset="0"/>
                <a:cs typeface="Amazon Ember" panose="020B0603020204020204" pitchFamily="34" charset="0"/>
              </a:rPr>
              <a:t>Data</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Streams</a:t>
            </a:r>
          </a:p>
        </p:txBody>
      </p:sp>
      <p:pic>
        <p:nvPicPr>
          <p:cNvPr id="42" name="Picture 41" descr="Kinesis.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5914" y="3659414"/>
            <a:ext cx="881721" cy="1058065"/>
          </a:xfrm>
          <a:prstGeom prst="rect">
            <a:avLst/>
          </a:prstGeom>
        </p:spPr>
      </p:pic>
      <p:sp>
        <p:nvSpPr>
          <p:cNvPr id="55" name="TextBox 54"/>
          <p:cNvSpPr txBox="1"/>
          <p:nvPr/>
        </p:nvSpPr>
        <p:spPr>
          <a:xfrm>
            <a:off x="5865422" y="4713703"/>
            <a:ext cx="1394263" cy="574644"/>
          </a:xfrm>
          <a:prstGeom prst="rect">
            <a:avLst/>
          </a:prstGeom>
          <a:noFill/>
        </p:spPr>
        <p:txBody>
          <a:bodyPr wrap="square" lIns="0" tIns="0" rIns="0" bIns="0"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Kinesis-enabled app</a:t>
            </a:r>
          </a:p>
        </p:txBody>
      </p:sp>
      <p:pic>
        <p:nvPicPr>
          <p:cNvPr id="56" name="Picture 55" descr="Kinesis-Enabled_App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7115" y="3688331"/>
            <a:ext cx="1010877" cy="1010877"/>
          </a:xfrm>
          <a:prstGeom prst="rect">
            <a:avLst/>
          </a:prstGeom>
        </p:spPr>
      </p:pic>
      <p:cxnSp>
        <p:nvCxnSpPr>
          <p:cNvPr id="59" name="Straight Arrow Connector 58"/>
          <p:cNvCxnSpPr/>
          <p:nvPr/>
        </p:nvCxnSpPr>
        <p:spPr>
          <a:xfrm>
            <a:off x="5214954" y="4188716"/>
            <a:ext cx="794033" cy="5053"/>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6165" y="2958079"/>
            <a:ext cx="736440" cy="480732"/>
          </a:xfrm>
          <a:prstGeom prst="rect">
            <a:avLst/>
          </a:prstGeom>
        </p:spPr>
      </p:pic>
      <p:sp>
        <p:nvSpPr>
          <p:cNvPr id="86" name="TextBox 85"/>
          <p:cNvSpPr txBox="1"/>
          <p:nvPr/>
        </p:nvSpPr>
        <p:spPr>
          <a:xfrm>
            <a:off x="6412605" y="1304000"/>
            <a:ext cx="2139404" cy="666977"/>
          </a:xfrm>
          <a:prstGeom prst="rect">
            <a:avLst/>
          </a:prstGeom>
          <a:solidFill>
            <a:schemeClr val="accent6">
              <a:lumMod val="20000"/>
              <a:lumOff val="80000"/>
            </a:schemeClr>
          </a:solidFill>
          <a:ln>
            <a:solidFill>
              <a:schemeClr val="accent6">
                <a:lumMod val="50000"/>
              </a:schemeClr>
            </a:solidFill>
          </a:ln>
        </p:spPr>
        <p:txBody>
          <a:bodyPr wrap="square" rtlCol="0">
            <a:spAutoFit/>
          </a:bodyPr>
          <a:lstStyle>
            <a:defPPr>
              <a:defRPr lang="en-US"/>
            </a:defPPr>
            <a:lvl1pPr algn="ctr">
              <a:defRPr sz="1867"/>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Government Office</a:t>
            </a:r>
          </a:p>
        </p:txBody>
      </p:sp>
    </p:spTree>
    <p:custDataLst>
      <p:tags r:id="rId1"/>
    </p:custDataLst>
    <p:extLst>
      <p:ext uri="{BB962C8B-B14F-4D97-AF65-F5344CB8AC3E}">
        <p14:creationId xmlns:p14="http://schemas.microsoft.com/office/powerpoint/2010/main" val="486431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570959"/>
            <a:ext cx="11095836" cy="2572541"/>
          </a:xfrm>
        </p:spPr>
        <p:txBody>
          <a:bodyPr>
            <a:noAutofit/>
          </a:bodyPr>
          <a:lstStyle/>
          <a:p>
            <a:r>
              <a:rPr lang="en-US" sz="4800" dirty="0"/>
              <a:t>Application Backend Example: </a:t>
            </a:r>
            <a:br>
              <a:rPr lang="en-US" sz="4800" dirty="0"/>
            </a:br>
            <a:r>
              <a:rPr lang="en-US" sz="4800" dirty="0"/>
              <a:t>Mobile Gaming</a:t>
            </a:r>
            <a:br>
              <a:rPr lang="en-US" sz="5400" dirty="0"/>
            </a:br>
            <a:endParaRPr lang="en-US" sz="5400" dirty="0"/>
          </a:p>
        </p:txBody>
      </p:sp>
    </p:spTree>
    <p:custDataLst>
      <p:tags r:id="rId1"/>
    </p:custDataLst>
    <p:extLst>
      <p:ext uri="{BB962C8B-B14F-4D97-AF65-F5344CB8AC3E}">
        <p14:creationId xmlns:p14="http://schemas.microsoft.com/office/powerpoint/2010/main" val="1289603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Games</a:t>
            </a:r>
          </a:p>
        </p:txBody>
      </p:sp>
      <p:sp>
        <p:nvSpPr>
          <p:cNvPr id="3" name="Content Placeholder 2"/>
          <p:cNvSpPr>
            <a:spLocks noGrp="1"/>
          </p:cNvSpPr>
          <p:nvPr>
            <p:ph idx="1"/>
          </p:nvPr>
        </p:nvSpPr>
        <p:spPr/>
        <p:txBody>
          <a:bodyPr>
            <a:normAutofit/>
          </a:bodyPr>
          <a:lstStyle/>
          <a:p>
            <a:pPr marL="0" indent="0">
              <a:buNone/>
            </a:pPr>
            <a:r>
              <a:rPr lang="en-US" dirty="0"/>
              <a:t>Mobile app revenue is projected to grow continuously.</a:t>
            </a:r>
          </a:p>
          <a:p>
            <a:pPr lvl="3"/>
            <a:endParaRPr lang="en-US" dirty="0"/>
          </a:p>
          <a:p>
            <a:pPr marL="0" indent="0">
              <a:buNone/>
            </a:pPr>
            <a:r>
              <a:rPr lang="en-US" dirty="0"/>
              <a:t>Mobile back-end technologies</a:t>
            </a:r>
          </a:p>
          <a:p>
            <a:pPr marL="618051" lvl="1">
              <a:spcBef>
                <a:spcPts val="1200"/>
              </a:spcBef>
            </a:pPr>
            <a:r>
              <a:rPr lang="en-US" dirty="0"/>
              <a:t>HTTP-based</a:t>
            </a:r>
          </a:p>
          <a:p>
            <a:pPr marL="618051" lvl="1">
              <a:spcBef>
                <a:spcPts val="1200"/>
              </a:spcBef>
            </a:pPr>
            <a:r>
              <a:rPr lang="en-US" dirty="0"/>
              <a:t>External Social APIs</a:t>
            </a:r>
          </a:p>
          <a:p>
            <a:pPr marL="618051" lvl="1">
              <a:spcBef>
                <a:spcPts val="1200"/>
              </a:spcBef>
            </a:pPr>
            <a:r>
              <a:rPr lang="en-US" dirty="0"/>
              <a:t>Save state</a:t>
            </a:r>
          </a:p>
          <a:p>
            <a:pPr marL="618051" lvl="1">
              <a:spcBef>
                <a:spcPts val="1200"/>
              </a:spcBef>
            </a:pPr>
            <a:r>
              <a:rPr lang="en-US" dirty="0"/>
              <a:t>Database</a:t>
            </a:r>
          </a:p>
          <a:p>
            <a:pPr marL="618051" lvl="1">
              <a:spcBef>
                <a:spcPts val="1200"/>
              </a:spcBef>
            </a:pPr>
            <a:r>
              <a:rPr lang="en-US" dirty="0"/>
              <a:t>Static data store</a:t>
            </a:r>
          </a:p>
          <a:p>
            <a:pPr marL="618051" lvl="1">
              <a:spcBef>
                <a:spcPts val="1200"/>
              </a:spcBef>
            </a:pPr>
            <a:r>
              <a:rPr lang="en-US" dirty="0"/>
              <a:t>Mobile push</a:t>
            </a:r>
          </a:p>
          <a:p>
            <a:pPr marL="618051" lvl="1">
              <a:spcBef>
                <a:spcPts val="1200"/>
              </a:spcBef>
            </a:pPr>
            <a:r>
              <a:rPr lang="en-US" dirty="0"/>
              <a:t>Analytics</a:t>
            </a:r>
          </a:p>
        </p:txBody>
      </p:sp>
      <p:pic>
        <p:nvPicPr>
          <p:cNvPr id="5" name="Picture 4" descr="Kindle+iPhon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05236" y="3602484"/>
            <a:ext cx="1985873" cy="1985873"/>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675605" y="1280858"/>
            <a:ext cx="1362509" cy="1556370"/>
          </a:xfrm>
          <a:prstGeom prst="rect">
            <a:avLst/>
          </a:prstGeom>
        </p:spPr>
      </p:pic>
    </p:spTree>
    <p:custDataLst>
      <p:tags r:id="rId1"/>
    </p:custDataLst>
    <p:extLst>
      <p:ext uri="{BB962C8B-B14F-4D97-AF65-F5344CB8AC3E}">
        <p14:creationId xmlns:p14="http://schemas.microsoft.com/office/powerpoint/2010/main" val="4208371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Games Backend Concepts</a:t>
            </a:r>
          </a:p>
        </p:txBody>
      </p:sp>
      <p:sp>
        <p:nvSpPr>
          <p:cNvPr id="3" name="Content Placeholder 2"/>
          <p:cNvSpPr>
            <a:spLocks noGrp="1"/>
          </p:cNvSpPr>
          <p:nvPr>
            <p:ph idx="1"/>
          </p:nvPr>
        </p:nvSpPr>
        <p:spPr/>
        <p:txBody>
          <a:bodyPr>
            <a:normAutofit/>
          </a:bodyPr>
          <a:lstStyle/>
          <a:p>
            <a:pPr marL="380990" lvl="1">
              <a:spcBef>
                <a:spcPts val="1600"/>
              </a:spcBef>
            </a:pPr>
            <a:r>
              <a:rPr lang="en-US" sz="2800" dirty="0"/>
              <a:t>Think in terms of APIs</a:t>
            </a:r>
          </a:p>
          <a:p>
            <a:pPr marL="380990" lvl="1">
              <a:spcBef>
                <a:spcPts val="1600"/>
              </a:spcBef>
            </a:pPr>
            <a:r>
              <a:rPr lang="en-US" sz="2800" dirty="0"/>
              <a:t>GET friends, leaderboards</a:t>
            </a:r>
          </a:p>
          <a:p>
            <a:pPr marL="380990" lvl="1">
              <a:spcBef>
                <a:spcPts val="1600"/>
              </a:spcBef>
            </a:pPr>
            <a:r>
              <a:rPr lang="en-US" sz="2800" dirty="0"/>
              <a:t>HTTP + JSON</a:t>
            </a:r>
          </a:p>
          <a:p>
            <a:pPr marL="380990" lvl="1">
              <a:spcBef>
                <a:spcPts val="1600"/>
              </a:spcBef>
            </a:pPr>
            <a:r>
              <a:rPr lang="en-US" sz="2800" dirty="0"/>
              <a:t>Multiplayer servers</a:t>
            </a:r>
          </a:p>
          <a:p>
            <a:pPr marL="380990" lvl="1">
              <a:spcBef>
                <a:spcPts val="1600"/>
              </a:spcBef>
            </a:pPr>
            <a:r>
              <a:rPr lang="en-US" sz="2800" dirty="0"/>
              <a:t>Binary assets</a:t>
            </a:r>
          </a:p>
          <a:p>
            <a:pPr marL="380990" lvl="1">
              <a:spcBef>
                <a:spcPts val="1600"/>
              </a:spcBef>
            </a:pPr>
            <a:r>
              <a:rPr lang="en-US" sz="2800" dirty="0"/>
              <a:t>Game analytics</a:t>
            </a:r>
          </a:p>
        </p:txBody>
      </p:sp>
      <p:grpSp>
        <p:nvGrpSpPr>
          <p:cNvPr id="69" name="Group 4"/>
          <p:cNvGrpSpPr/>
          <p:nvPr/>
        </p:nvGrpSpPr>
        <p:grpSpPr>
          <a:xfrm>
            <a:off x="6302757" y="1575190"/>
            <a:ext cx="5226756" cy="4495064"/>
            <a:chOff x="3699933" y="997501"/>
            <a:chExt cx="3920067" cy="3371298"/>
          </a:xfrm>
        </p:grpSpPr>
        <p:sp>
          <p:nvSpPr>
            <p:cNvPr id="70" name="Rounded Rectangle 5"/>
            <p:cNvSpPr/>
            <p:nvPr/>
          </p:nvSpPr>
          <p:spPr>
            <a:xfrm>
              <a:off x="3699933" y="1791758"/>
              <a:ext cx="3920067" cy="2577041"/>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6"/>
            <p:cNvSpPr txBox="1"/>
            <p:nvPr/>
          </p:nvSpPr>
          <p:spPr>
            <a:xfrm>
              <a:off x="5460559" y="1850446"/>
              <a:ext cx="1272118" cy="438581"/>
            </a:xfrm>
            <a:prstGeom prst="rect">
              <a:avLst/>
            </a:prstGeom>
            <a:noFill/>
          </p:spPr>
          <p:txBody>
            <a:bodyPr wrap="square" rtlCol="0">
              <a:spAutoFit/>
            </a:bodyPr>
            <a:lstStyle/>
            <a:p>
              <a:r>
                <a:rPr lang="en-US" sz="16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cxnSp>
          <p:nvCxnSpPr>
            <p:cNvPr id="73" name="Straight Connector 8"/>
            <p:cNvCxnSpPr/>
            <p:nvPr/>
          </p:nvCxnSpPr>
          <p:spPr>
            <a:xfrm flipH="1">
              <a:off x="4411134" y="2208444"/>
              <a:ext cx="898383" cy="297689"/>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4" name="Straight Connector 9"/>
            <p:cNvCxnSpPr/>
            <p:nvPr/>
          </p:nvCxnSpPr>
          <p:spPr>
            <a:xfrm>
              <a:off x="4106200" y="3194033"/>
              <a:ext cx="0" cy="0"/>
            </a:xfrm>
            <a:prstGeom prst="line">
              <a:avLst/>
            </a:prstGeom>
          </p:spPr>
          <p:style>
            <a:lnRef idx="2">
              <a:schemeClr val="accent1"/>
            </a:lnRef>
            <a:fillRef idx="0">
              <a:schemeClr val="accent1"/>
            </a:fillRef>
            <a:effectRef idx="1">
              <a:schemeClr val="accent1"/>
            </a:effectRef>
            <a:fontRef idx="minor">
              <a:schemeClr val="tx1"/>
            </a:fontRef>
          </p:style>
        </p:cxnSp>
        <p:sp>
          <p:nvSpPr>
            <p:cNvPr id="75" name="Rounded Rectangle 10"/>
            <p:cNvSpPr/>
            <p:nvPr/>
          </p:nvSpPr>
          <p:spPr>
            <a:xfrm>
              <a:off x="3759200" y="1888067"/>
              <a:ext cx="3047999" cy="2438400"/>
            </a:xfrm>
            <a:prstGeom prst="roundRect">
              <a:avLst>
                <a:gd name="adj" fmla="val 9818"/>
              </a:avLst>
            </a:prstGeom>
            <a:noFill/>
            <a:ln w="19050" cmpd="sng">
              <a:solidFill>
                <a:srgbClr val="579A08"/>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6" name="Group 11"/>
            <p:cNvGrpSpPr/>
            <p:nvPr/>
          </p:nvGrpSpPr>
          <p:grpSpPr>
            <a:xfrm>
              <a:off x="4807888" y="997501"/>
              <a:ext cx="994847" cy="445916"/>
              <a:chOff x="4435355" y="1116032"/>
              <a:chExt cx="994847" cy="445916"/>
            </a:xfrm>
          </p:grpSpPr>
          <p:pic>
            <p:nvPicPr>
              <p:cNvPr id="100" name="Picture 2" descr="Iphone Clip Ar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35355" y="1276350"/>
                <a:ext cx="136645" cy="260151"/>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4" descr="Iphone Clip Ar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16063" y="1116032"/>
                <a:ext cx="314139" cy="445916"/>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77" name="Straight Connector 12"/>
            <p:cNvCxnSpPr/>
            <p:nvPr/>
          </p:nvCxnSpPr>
          <p:spPr>
            <a:xfrm>
              <a:off x="4876211" y="1417970"/>
              <a:ext cx="433306" cy="392329"/>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8" name="Straight Connector 13"/>
            <p:cNvCxnSpPr/>
            <p:nvPr/>
          </p:nvCxnSpPr>
          <p:spPr>
            <a:xfrm flipH="1">
              <a:off x="5310717" y="1443417"/>
              <a:ext cx="349038" cy="348341"/>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sp>
          <p:nvSpPr>
            <p:cNvPr id="79" name="Rounded Rectangle 14"/>
            <p:cNvSpPr/>
            <p:nvPr/>
          </p:nvSpPr>
          <p:spPr>
            <a:xfrm>
              <a:off x="5548227" y="2273732"/>
              <a:ext cx="1125183" cy="167173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Rounded Rectangle 15"/>
            <p:cNvSpPr/>
            <p:nvPr/>
          </p:nvSpPr>
          <p:spPr>
            <a:xfrm>
              <a:off x="3860540" y="2273732"/>
              <a:ext cx="1137259" cy="167173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81" name="Straight Connector 16"/>
            <p:cNvCxnSpPr/>
            <p:nvPr/>
          </p:nvCxnSpPr>
          <p:spPr>
            <a:xfrm>
              <a:off x="5309517" y="2208444"/>
              <a:ext cx="727216" cy="251123"/>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grpSp>
          <p:nvGrpSpPr>
            <p:cNvPr id="82" name="Group 17"/>
            <p:cNvGrpSpPr/>
            <p:nvPr/>
          </p:nvGrpSpPr>
          <p:grpSpPr>
            <a:xfrm>
              <a:off x="5839171" y="2355833"/>
              <a:ext cx="762000" cy="596153"/>
              <a:chOff x="5715000" y="1809750"/>
              <a:chExt cx="762000" cy="596153"/>
            </a:xfrm>
          </p:grpSpPr>
          <p:pic>
            <p:nvPicPr>
              <p:cNvPr id="98" name="Picture 65"/>
              <p:cNvPicPr>
                <a:picLocks noChangeAspect="1"/>
              </p:cNvPicPr>
              <p:nvPr/>
            </p:nvPicPr>
            <p:blipFill>
              <a:blip r:embed="rId6"/>
              <a:stretch>
                <a:fillRect/>
              </a:stretch>
            </p:blipFill>
            <p:spPr>
              <a:xfrm>
                <a:off x="5715000" y="1809750"/>
                <a:ext cx="533400" cy="596153"/>
              </a:xfrm>
              <a:prstGeom prst="rect">
                <a:avLst/>
              </a:prstGeom>
            </p:spPr>
          </p:pic>
          <p:sp>
            <p:nvSpPr>
              <p:cNvPr id="99" name="TextBox 66"/>
              <p:cNvSpPr txBox="1"/>
              <p:nvPr/>
            </p:nvSpPr>
            <p:spPr>
              <a:xfrm>
                <a:off x="5867400" y="2038350"/>
                <a:ext cx="609600" cy="238575"/>
              </a:xfrm>
              <a:prstGeom prst="rect">
                <a:avLst/>
              </a:prstGeom>
              <a:noFill/>
            </p:spPr>
            <p:txBody>
              <a:bodyPr wrap="square" rtlCol="0">
                <a:spAutoFit/>
              </a:bodyPr>
              <a:lstStyle/>
              <a:p>
                <a:r>
                  <a:rPr lang="en-US" sz="14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83" name="TextBox 18"/>
            <p:cNvSpPr txBox="1"/>
            <p:nvPr/>
          </p:nvSpPr>
          <p:spPr>
            <a:xfrm>
              <a:off x="4266758" y="3975576"/>
              <a:ext cx="2017620" cy="253916"/>
            </a:xfrm>
            <a:prstGeom prst="rect">
              <a:avLst/>
            </a:prstGeom>
            <a:noFill/>
          </p:spPr>
          <p:txBody>
            <a:bodyPr wrap="none" rtlCol="0">
              <a:spAutoFit/>
            </a:bodyPr>
            <a:lstStyle/>
            <a:p>
              <a:r>
                <a:rPr lang="en-US" sz="16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Elastic Beanstalk Container</a:t>
              </a:r>
            </a:p>
          </p:txBody>
        </p:sp>
        <p:cxnSp>
          <p:nvCxnSpPr>
            <p:cNvPr id="84" name="Straight Connector 19"/>
            <p:cNvCxnSpPr/>
            <p:nvPr/>
          </p:nvCxnSpPr>
          <p:spPr>
            <a:xfrm>
              <a:off x="4368800" y="2827867"/>
              <a:ext cx="135467" cy="423333"/>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85" name="Straight Connector 20"/>
            <p:cNvCxnSpPr/>
            <p:nvPr/>
          </p:nvCxnSpPr>
          <p:spPr>
            <a:xfrm flipV="1">
              <a:off x="4504267" y="2810937"/>
              <a:ext cx="1507066" cy="406398"/>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86" name="Straight Connector 21"/>
            <p:cNvCxnSpPr/>
            <p:nvPr/>
          </p:nvCxnSpPr>
          <p:spPr>
            <a:xfrm>
              <a:off x="4524093" y="3378498"/>
              <a:ext cx="1365878" cy="1905"/>
            </a:xfrm>
            <a:prstGeom prst="line">
              <a:avLst/>
            </a:prstGeom>
            <a:ln w="19050">
              <a:solidFill>
                <a:srgbClr val="0070C0"/>
              </a:solidFill>
              <a:tailEnd type="none"/>
            </a:ln>
          </p:spPr>
          <p:style>
            <a:lnRef idx="2">
              <a:schemeClr val="accent1"/>
            </a:lnRef>
            <a:fillRef idx="0">
              <a:schemeClr val="accent1"/>
            </a:fillRef>
            <a:effectRef idx="1">
              <a:schemeClr val="accent1"/>
            </a:effectRef>
            <a:fontRef idx="minor">
              <a:schemeClr val="tx1"/>
            </a:fontRef>
          </p:style>
        </p:cxnSp>
        <p:grpSp>
          <p:nvGrpSpPr>
            <p:cNvPr id="89" name="Group 24"/>
            <p:cNvGrpSpPr/>
            <p:nvPr/>
          </p:nvGrpSpPr>
          <p:grpSpPr>
            <a:xfrm>
              <a:off x="4086571" y="2355833"/>
              <a:ext cx="737304" cy="596153"/>
              <a:chOff x="3962400" y="1809750"/>
              <a:chExt cx="737304" cy="596153"/>
            </a:xfrm>
          </p:grpSpPr>
          <p:pic>
            <p:nvPicPr>
              <p:cNvPr id="96" name="Picture 63"/>
              <p:cNvPicPr>
                <a:picLocks noChangeAspect="1"/>
              </p:cNvPicPr>
              <p:nvPr/>
            </p:nvPicPr>
            <p:blipFill>
              <a:blip r:embed="rId6"/>
              <a:stretch>
                <a:fillRect/>
              </a:stretch>
            </p:blipFill>
            <p:spPr>
              <a:xfrm>
                <a:off x="3962400" y="1809750"/>
                <a:ext cx="533400" cy="596153"/>
              </a:xfrm>
              <a:prstGeom prst="rect">
                <a:avLst/>
              </a:prstGeom>
            </p:spPr>
          </p:pic>
          <p:sp>
            <p:nvSpPr>
              <p:cNvPr id="97" name="TextBox 64"/>
              <p:cNvSpPr txBox="1"/>
              <p:nvPr/>
            </p:nvSpPr>
            <p:spPr>
              <a:xfrm>
                <a:off x="4114799" y="2038350"/>
                <a:ext cx="584905" cy="238575"/>
              </a:xfrm>
              <a:prstGeom prst="rect">
                <a:avLst/>
              </a:prstGeom>
              <a:noFill/>
            </p:spPr>
            <p:txBody>
              <a:bodyPr wrap="square" rtlCol="0">
                <a:spAutoFit/>
              </a:bodyPr>
              <a:lstStyle/>
              <a:p>
                <a:r>
                  <a:rPr lang="en-US" sz="146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cxnSp>
          <p:nvCxnSpPr>
            <p:cNvPr id="91" name="Straight Arrow Connector 26"/>
            <p:cNvCxnSpPr>
              <a:stCxn id="93" idx="0"/>
            </p:cNvCxnSpPr>
            <p:nvPr/>
          </p:nvCxnSpPr>
          <p:spPr>
            <a:xfrm flipH="1" flipV="1">
              <a:off x="7156056" y="1810412"/>
              <a:ext cx="19269" cy="1536018"/>
            </a:xfrm>
            <a:prstGeom prst="straightConnector1">
              <a:avLst/>
            </a:prstGeom>
            <a:ln w="19050">
              <a:solidFill>
                <a:srgbClr val="0070C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2" name="Curved Connector 10"/>
            <p:cNvCxnSpPr/>
            <p:nvPr/>
          </p:nvCxnSpPr>
          <p:spPr>
            <a:xfrm flipH="1" flipV="1">
              <a:off x="5830914" y="1220460"/>
              <a:ext cx="1083524" cy="350428"/>
            </a:xfrm>
            <a:prstGeom prst="straightConnector1">
              <a:avLst/>
            </a:prstGeom>
            <a:ln w="19050">
              <a:solidFill>
                <a:srgbClr val="0070C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93"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48312" y="3346430"/>
              <a:ext cx="454025" cy="470535"/>
            </a:xfrm>
            <a:prstGeom prst="rect">
              <a:avLst/>
            </a:prstGeom>
          </p:spPr>
        </p:pic>
        <p:sp>
          <p:nvSpPr>
            <p:cNvPr id="72" name="TextBox 7"/>
            <p:cNvSpPr txBox="1"/>
            <p:nvPr/>
          </p:nvSpPr>
          <p:spPr>
            <a:xfrm>
              <a:off x="6745377" y="3780427"/>
              <a:ext cx="855710" cy="438581"/>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S3</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8" name="TextBox 7"/>
          <p:cNvSpPr txBox="1"/>
          <p:nvPr/>
        </p:nvSpPr>
        <p:spPr>
          <a:xfrm>
            <a:off x="10232132" y="1392153"/>
            <a:ext cx="1342129" cy="58477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CloudFront</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0" name="Picture 39" descr="CloudFro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0040" y="1975202"/>
            <a:ext cx="720315" cy="720315"/>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3061" y="2178069"/>
            <a:ext cx="430444" cy="780181"/>
          </a:xfrm>
          <a:prstGeom prst="rect">
            <a:avLst/>
          </a:prstGeom>
        </p:spPr>
      </p:pic>
      <p:pic>
        <p:nvPicPr>
          <p:cNvPr id="42" name="Picture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3197" y="2596914"/>
            <a:ext cx="525185" cy="630223"/>
          </a:xfrm>
          <a:prstGeom prst="rect">
            <a:avLst/>
          </a:prstGeom>
        </p:spPr>
      </p:pic>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8269" y="4499925"/>
            <a:ext cx="655417" cy="691829"/>
          </a:xfrm>
          <a:prstGeom prst="rect">
            <a:avLst/>
          </a:prstGeom>
        </p:spPr>
      </p:pic>
      <p:pic>
        <p:nvPicPr>
          <p:cNvPr id="44" name="Picture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75984" y="4457263"/>
            <a:ext cx="683169" cy="733773"/>
          </a:xfrm>
          <a:prstGeom prst="rect">
            <a:avLst/>
          </a:prstGeom>
        </p:spPr>
      </p:pic>
    </p:spTree>
    <p:custDataLst>
      <p:tags r:id="rId1"/>
    </p:custDataLst>
    <p:extLst>
      <p:ext uri="{BB962C8B-B14F-4D97-AF65-F5344CB8AC3E}">
        <p14:creationId xmlns:p14="http://schemas.microsoft.com/office/powerpoint/2010/main" val="796396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Improve Your Game</a:t>
            </a:r>
          </a:p>
        </p:txBody>
      </p:sp>
      <p:sp>
        <p:nvSpPr>
          <p:cNvPr id="3" name="Content Placeholder 2"/>
          <p:cNvSpPr>
            <a:spLocks noGrp="1"/>
          </p:cNvSpPr>
          <p:nvPr>
            <p:ph idx="1"/>
          </p:nvPr>
        </p:nvSpPr>
        <p:spPr>
          <a:xfrm>
            <a:off x="238539" y="1440305"/>
            <a:ext cx="5533611" cy="4913308"/>
          </a:xfrm>
        </p:spPr>
        <p:txBody>
          <a:bodyPr/>
          <a:lstStyle/>
          <a:p>
            <a:pPr marL="0" indent="0">
              <a:buNone/>
            </a:pPr>
            <a:r>
              <a:rPr lang="en-US" b="1" dirty="0">
                <a:latin typeface="Amazon Ember" panose="020B0603020204020204" pitchFamily="34" charset="0"/>
                <a:ea typeface="Amazon Ember" panose="020B0603020204020204" pitchFamily="34" charset="0"/>
                <a:cs typeface="Amazon Ember" panose="020B0603020204020204" pitchFamily="34" charset="0"/>
              </a:rPr>
              <a:t>Sentiment analysis</a:t>
            </a:r>
          </a:p>
          <a:p>
            <a:pPr>
              <a:spcBef>
                <a:spcPts val="1600"/>
              </a:spcBef>
            </a:pPr>
            <a:r>
              <a:rPr lang="en-US" sz="2933" dirty="0"/>
              <a:t>Enjoying game</a:t>
            </a:r>
          </a:p>
          <a:p>
            <a:pPr>
              <a:spcBef>
                <a:spcPts val="1600"/>
              </a:spcBef>
            </a:pPr>
            <a:r>
              <a:rPr lang="en-US" sz="2933" dirty="0"/>
              <a:t>Engaged</a:t>
            </a:r>
          </a:p>
          <a:p>
            <a:pPr>
              <a:spcBef>
                <a:spcPts val="1600"/>
              </a:spcBef>
            </a:pPr>
            <a:r>
              <a:rPr lang="en-US" sz="2933" dirty="0"/>
              <a:t>Like or dislike new content</a:t>
            </a:r>
          </a:p>
          <a:p>
            <a:pPr>
              <a:spcBef>
                <a:spcPts val="1600"/>
              </a:spcBef>
            </a:pPr>
            <a:r>
              <a:rPr lang="en-US" sz="2933" dirty="0"/>
              <a:t>Stuck on a level</a:t>
            </a:r>
          </a:p>
          <a:p>
            <a:pPr>
              <a:spcBef>
                <a:spcPts val="1600"/>
              </a:spcBef>
            </a:pPr>
            <a:r>
              <a:rPr lang="en-US" sz="2933" dirty="0"/>
              <a:t>Bored</a:t>
            </a:r>
          </a:p>
          <a:p>
            <a:pPr>
              <a:spcBef>
                <a:spcPts val="1600"/>
              </a:spcBef>
            </a:pPr>
            <a:r>
              <a:rPr lang="en-US" sz="2933" dirty="0"/>
              <a:t>Abandonment</a:t>
            </a:r>
          </a:p>
          <a:p>
            <a:endParaRPr lang="en-US" dirty="0"/>
          </a:p>
        </p:txBody>
      </p:sp>
      <p:sp>
        <p:nvSpPr>
          <p:cNvPr id="5" name="Content Placeholder 2"/>
          <p:cNvSpPr txBox="1">
            <a:spLocks/>
          </p:cNvSpPr>
          <p:nvPr/>
        </p:nvSpPr>
        <p:spPr>
          <a:xfrm>
            <a:off x="6181817" y="1432316"/>
            <a:ext cx="5542545" cy="4918729"/>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lnSpc>
                <a:spcPct val="90000"/>
              </a:lnSpc>
              <a:spcBef>
                <a:spcPts val="1000"/>
              </a:spcBef>
              <a:buNone/>
            </a:pPr>
            <a:r>
              <a:rPr lang="en-US" sz="2800" b="1" dirty="0">
                <a:latin typeface="Amazon Ember" panose="020B0603020204020204" pitchFamily="34" charset="0"/>
                <a:ea typeface="Amazon Ember" panose="020B0603020204020204" pitchFamily="34" charset="0"/>
                <a:cs typeface="Amazon Ember" panose="020B0603020204020204" pitchFamily="34" charset="0"/>
              </a:rPr>
              <a:t>Players’ behavior</a:t>
            </a:r>
          </a:p>
          <a:p>
            <a:pPr marL="457200" indent="-457200" defTabSz="914400">
              <a:lnSpc>
                <a:spcPct val="90000"/>
              </a:lnSpc>
              <a:spcBef>
                <a:spcPts val="1600"/>
              </a:spcBef>
              <a:buBlip>
                <a:blip r:embed="rId5"/>
              </a:buBlip>
            </a:pPr>
            <a:r>
              <a:rPr lang="en-US" sz="2933" dirty="0">
                <a:latin typeface="Amazon Ember Light" charset="0"/>
                <a:ea typeface="Amazon Ember Light" charset="0"/>
                <a:cs typeface="Amazon Ember Light" charset="0"/>
              </a:rPr>
              <a:t>Hours played day or week</a:t>
            </a:r>
          </a:p>
          <a:p>
            <a:pPr marL="457200" indent="-457200" defTabSz="914400">
              <a:lnSpc>
                <a:spcPct val="90000"/>
              </a:lnSpc>
              <a:spcBef>
                <a:spcPts val="1600"/>
              </a:spcBef>
              <a:buBlip>
                <a:blip r:embed="rId5"/>
              </a:buBlip>
            </a:pPr>
            <a:r>
              <a:rPr lang="en-US" sz="2933" dirty="0">
                <a:latin typeface="Amazon Ember Light" charset="0"/>
                <a:ea typeface="Amazon Ember Light" charset="0"/>
                <a:cs typeface="Amazon Ember Light" charset="0"/>
              </a:rPr>
              <a:t>Number of sessions per day</a:t>
            </a:r>
          </a:p>
          <a:p>
            <a:pPr marL="457200" indent="-457200" defTabSz="914400">
              <a:lnSpc>
                <a:spcPct val="90000"/>
              </a:lnSpc>
              <a:spcBef>
                <a:spcPts val="1600"/>
              </a:spcBef>
              <a:buBlip>
                <a:blip r:embed="rId5"/>
              </a:buBlip>
            </a:pPr>
            <a:r>
              <a:rPr lang="en-US" sz="2933" dirty="0">
                <a:latin typeface="Amazon Ember Light" charset="0"/>
                <a:ea typeface="Amazon Ember Light" charset="0"/>
                <a:cs typeface="Amazon Ember Light" charset="0"/>
              </a:rPr>
              <a:t>Level progression</a:t>
            </a:r>
          </a:p>
          <a:p>
            <a:pPr marL="457200" indent="-457200" defTabSz="914400">
              <a:lnSpc>
                <a:spcPct val="90000"/>
              </a:lnSpc>
              <a:spcBef>
                <a:spcPts val="1600"/>
              </a:spcBef>
              <a:buBlip>
                <a:blip r:embed="rId5"/>
              </a:buBlip>
            </a:pPr>
            <a:r>
              <a:rPr lang="en-US" sz="2933" dirty="0">
                <a:latin typeface="Amazon Ember Light" charset="0"/>
                <a:ea typeface="Amazon Ember Light" charset="0"/>
                <a:cs typeface="Amazon Ember Light" charset="0"/>
              </a:rPr>
              <a:t>Friend invites or referrals</a:t>
            </a:r>
          </a:p>
          <a:p>
            <a:pPr marL="457200" indent="-457200" defTabSz="914400">
              <a:lnSpc>
                <a:spcPct val="90000"/>
              </a:lnSpc>
              <a:spcBef>
                <a:spcPts val="1600"/>
              </a:spcBef>
              <a:buBlip>
                <a:blip r:embed="rId5"/>
              </a:buBlip>
            </a:pPr>
            <a:r>
              <a:rPr lang="en-US" sz="2933" dirty="0">
                <a:latin typeface="Amazon Ember Light" charset="0"/>
                <a:ea typeface="Amazon Ember Light" charset="0"/>
                <a:cs typeface="Amazon Ember Light" charset="0"/>
              </a:rPr>
              <a:t>Response to mobile push</a:t>
            </a:r>
          </a:p>
          <a:p>
            <a:pPr marL="457200" indent="-457200" defTabSz="914400">
              <a:lnSpc>
                <a:spcPct val="90000"/>
              </a:lnSpc>
              <a:spcBef>
                <a:spcPts val="1600"/>
              </a:spcBef>
              <a:buBlip>
                <a:blip r:embed="rId5"/>
              </a:buBlip>
            </a:pPr>
            <a:r>
              <a:rPr lang="en-US" sz="2933" dirty="0">
                <a:latin typeface="Amazon Ember Light" charset="0"/>
                <a:ea typeface="Amazon Ember Light" charset="0"/>
                <a:cs typeface="Amazon Ember Light" charset="0"/>
              </a:rPr>
              <a:t>Money spent per week</a:t>
            </a:r>
          </a:p>
          <a:p>
            <a:pPr marL="0" indent="0">
              <a:buNone/>
            </a:pPr>
            <a:endParaRPr lang="en-US" sz="3200" dirty="0"/>
          </a:p>
        </p:txBody>
      </p:sp>
    </p:spTree>
    <p:custDataLst>
      <p:tags r:id="rId1"/>
    </p:custDataLst>
    <p:extLst>
      <p:ext uri="{BB962C8B-B14F-4D97-AF65-F5344CB8AC3E}">
        <p14:creationId xmlns:p14="http://schemas.microsoft.com/office/powerpoint/2010/main" val="2231259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Analytics for Gaming</a:t>
            </a:r>
          </a:p>
        </p:txBody>
      </p:sp>
      <p:sp>
        <p:nvSpPr>
          <p:cNvPr id="3" name="Content Placeholder 2"/>
          <p:cNvSpPr>
            <a:spLocks noGrp="1"/>
          </p:cNvSpPr>
          <p:nvPr>
            <p:ph idx="1"/>
          </p:nvPr>
        </p:nvSpPr>
        <p:spPr>
          <a:xfrm>
            <a:off x="238539" y="1440305"/>
            <a:ext cx="5901004" cy="4913308"/>
          </a:xfrm>
        </p:spPr>
        <p:txBody>
          <a:bodyPr/>
          <a:lstStyle/>
          <a:p>
            <a:pPr marL="0" lvl="1" indent="0">
              <a:spcBef>
                <a:spcPts val="1600"/>
              </a:spcBef>
              <a:buNone/>
            </a:pPr>
            <a:r>
              <a:rPr lang="en-US" sz="2933" b="1" dirty="0">
                <a:latin typeface="Amazon Ember" panose="020B0603020204020204" pitchFamily="34" charset="0"/>
                <a:ea typeface="Amazon Ember" panose="020B0603020204020204" pitchFamily="34" charset="0"/>
                <a:cs typeface="Amazon Ember" panose="020B0603020204020204" pitchFamily="34" charset="0"/>
              </a:rPr>
              <a:t>Batch processing examples:</a:t>
            </a:r>
          </a:p>
          <a:p>
            <a:pPr marL="628650" lvl="2" indent="-344488">
              <a:spcBef>
                <a:spcPts val="1600"/>
              </a:spcBef>
            </a:pPr>
            <a:r>
              <a:rPr lang="en-US" sz="2400" dirty="0"/>
              <a:t>What game modes do people like best?</a:t>
            </a:r>
          </a:p>
          <a:p>
            <a:pPr marL="628650" lvl="2" indent="-344488">
              <a:spcBef>
                <a:spcPts val="1600"/>
              </a:spcBef>
            </a:pPr>
            <a:r>
              <a:rPr lang="en-US" sz="2400" dirty="0"/>
              <a:t>How many people have downloaded?</a:t>
            </a:r>
          </a:p>
          <a:p>
            <a:pPr marL="628650" lvl="2" indent="-344488">
              <a:spcBef>
                <a:spcPts val="1600"/>
              </a:spcBef>
            </a:pPr>
            <a:r>
              <a:rPr lang="en-US" sz="2400" dirty="0"/>
              <a:t>Where do most player characters die? </a:t>
            </a:r>
          </a:p>
          <a:p>
            <a:pPr marL="628650" lvl="2" indent="-344488">
              <a:spcBef>
                <a:spcPts val="1600"/>
              </a:spcBef>
            </a:pPr>
            <a:r>
              <a:rPr lang="en-US" sz="2400" dirty="0"/>
              <a:t>How many daily players are there on average?</a:t>
            </a:r>
          </a:p>
        </p:txBody>
      </p:sp>
      <p:sp>
        <p:nvSpPr>
          <p:cNvPr id="5" name="Content Placeholder 2"/>
          <p:cNvSpPr txBox="1">
            <a:spLocks/>
          </p:cNvSpPr>
          <p:nvPr/>
        </p:nvSpPr>
        <p:spPr>
          <a:xfrm>
            <a:off x="6085116" y="1440305"/>
            <a:ext cx="6023429" cy="4633924"/>
          </a:xfrm>
          <a:prstGeom prst="rect">
            <a:avLst/>
          </a:prstGeom>
        </p:spPr>
        <p:txBody>
          <a:bodyPr vert="horz" lIns="121920" tIns="60960" rIns="121920" bIns="60960" rtlCol="0">
            <a:noAutofit/>
          </a:bodyPr>
          <a:lstStyle>
            <a:lvl1pPr indent="0">
              <a:spcBef>
                <a:spcPct val="20000"/>
              </a:spcBef>
              <a:buFontTx/>
              <a:buNone/>
              <a:defRPr sz="2400" b="0" i="0">
                <a:latin typeface="Arial"/>
                <a:cs typeface="Arial"/>
              </a:defRPr>
            </a:lvl1pPr>
            <a:lvl2pPr marL="344488" lvl="1" indent="-341313">
              <a:spcBef>
                <a:spcPct val="20000"/>
              </a:spcBef>
              <a:buClr>
                <a:schemeClr val="accent1"/>
              </a:buClr>
              <a:buSzPct val="125000"/>
              <a:buFontTx/>
              <a:buBlip>
                <a:blip r:embed="rId4"/>
              </a:buBlip>
              <a:defRPr sz="2200" b="0" i="0">
                <a:latin typeface="Arial"/>
                <a:cs typeface="Arial"/>
              </a:defRPr>
            </a:lvl2pPr>
            <a:lvl3pPr marL="625475" lvl="2" indent="-282575">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a:spcBef>
                <a:spcPct val="20000"/>
              </a:spcBef>
              <a:buClr>
                <a:schemeClr val="accent1"/>
              </a:buClr>
              <a:buFont typeface="Arial" panose="020B0604020202020204" pitchFamily="34" charset="0"/>
              <a:buChar char="•"/>
              <a:defRPr b="0" i="0">
                <a:latin typeface="Arial"/>
                <a:cs typeface="Arial"/>
              </a:defRPr>
            </a:lvl4pPr>
            <a:lvl5pPr marL="2057400" indent="-228600">
              <a:spcBef>
                <a:spcPct val="20000"/>
              </a:spcBef>
              <a:buFont typeface="Arial"/>
              <a:buChar char="»"/>
              <a:defRPr sz="1600" b="0" i="0">
                <a:solidFill>
                  <a:srgbClr val="595A5D"/>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lvl="1" indent="0">
              <a:lnSpc>
                <a:spcPct val="90000"/>
              </a:lnSpc>
              <a:spcBef>
                <a:spcPts val="1600"/>
              </a:spcBef>
              <a:buClr>
                <a:schemeClr val="bg2">
                  <a:lumMod val="10000"/>
                </a:schemeClr>
              </a:buClr>
              <a:buNone/>
            </a:pPr>
            <a:r>
              <a:rPr lang="en-US" sz="2933" b="1" dirty="0">
                <a:latin typeface="Amazon Ember" panose="020B0603020204020204" pitchFamily="34" charset="0"/>
                <a:ea typeface="Amazon Ember" panose="020B0603020204020204" pitchFamily="34" charset="0"/>
                <a:cs typeface="Amazon Ember" panose="020B0603020204020204" pitchFamily="34" charset="0"/>
              </a:rPr>
              <a:t>Real-time processing examples:</a:t>
            </a:r>
          </a:p>
          <a:p>
            <a:pPr marL="628650" lvl="2" indent="-344488">
              <a:lnSpc>
                <a:spcPct val="90000"/>
              </a:lnSpc>
              <a:spcBef>
                <a:spcPts val="1600"/>
              </a:spcBef>
              <a:buClr>
                <a:schemeClr val="bg2">
                  <a:lumMod val="10000"/>
                </a:schemeClr>
              </a:buClr>
              <a:buBlip>
                <a:blip r:embed="rId5"/>
              </a:buBlip>
            </a:pPr>
            <a:r>
              <a:rPr lang="en-US" sz="2400" dirty="0">
                <a:latin typeface="Amazon Ember Light" charset="0"/>
                <a:ea typeface="Amazon Ember Light" charset="0"/>
                <a:cs typeface="Amazon Ember Light" charset="0"/>
              </a:rPr>
              <a:t>What game modes are people playing now?</a:t>
            </a:r>
          </a:p>
          <a:p>
            <a:pPr marL="628650" lvl="2" indent="-344488">
              <a:lnSpc>
                <a:spcPct val="90000"/>
              </a:lnSpc>
              <a:spcBef>
                <a:spcPts val="1600"/>
              </a:spcBef>
              <a:buClr>
                <a:schemeClr val="bg2">
                  <a:lumMod val="10000"/>
                </a:schemeClr>
              </a:buClr>
              <a:buBlip>
                <a:blip r:embed="rId5"/>
              </a:buBlip>
            </a:pPr>
            <a:r>
              <a:rPr lang="en-US" sz="2400" dirty="0">
                <a:latin typeface="Amazon Ember Light" charset="0"/>
                <a:ea typeface="Amazon Ember Light" charset="0"/>
                <a:cs typeface="Amazon Ember Light" charset="0"/>
              </a:rPr>
              <a:t>Are more or fewer people downloading today?</a:t>
            </a:r>
          </a:p>
          <a:p>
            <a:pPr marL="628650" lvl="2" indent="-344488">
              <a:lnSpc>
                <a:spcPct val="90000"/>
              </a:lnSpc>
              <a:spcBef>
                <a:spcPts val="1600"/>
              </a:spcBef>
              <a:buClr>
                <a:schemeClr val="bg2">
                  <a:lumMod val="10000"/>
                </a:schemeClr>
              </a:buClr>
              <a:buBlip>
                <a:blip r:embed="rId5"/>
              </a:buBlip>
            </a:pPr>
            <a:r>
              <a:rPr lang="en-US" sz="2400" dirty="0">
                <a:latin typeface="Amazon Ember Light" charset="0"/>
                <a:ea typeface="Amazon Ember Light" charset="0"/>
                <a:cs typeface="Amazon Ember Light" charset="0"/>
              </a:rPr>
              <a:t>Are player characters dying in the same places, or different places? </a:t>
            </a:r>
          </a:p>
          <a:p>
            <a:pPr marL="628650" lvl="2" indent="-344488">
              <a:lnSpc>
                <a:spcPct val="90000"/>
              </a:lnSpc>
              <a:spcBef>
                <a:spcPts val="1600"/>
              </a:spcBef>
              <a:buClr>
                <a:schemeClr val="bg2">
                  <a:lumMod val="10000"/>
                </a:schemeClr>
              </a:buClr>
              <a:buBlip>
                <a:blip r:embed="rId5"/>
              </a:buBlip>
            </a:pPr>
            <a:r>
              <a:rPr lang="en-US" sz="2400" dirty="0">
                <a:latin typeface="Amazon Ember Light" charset="0"/>
                <a:ea typeface="Amazon Ember Light" charset="0"/>
                <a:cs typeface="Amazon Ember Light" charset="0"/>
              </a:rPr>
              <a:t>How many people are playing today? Is there any variance?</a:t>
            </a:r>
          </a:p>
        </p:txBody>
      </p:sp>
    </p:spTree>
    <p:custDataLst>
      <p:tags r:id="rId1"/>
    </p:custDataLst>
    <p:extLst>
      <p:ext uri="{BB962C8B-B14F-4D97-AF65-F5344CB8AC3E}">
        <p14:creationId xmlns:p14="http://schemas.microsoft.com/office/powerpoint/2010/main" val="2561860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0187"/>
            <a:ext cx="11115261" cy="1258797"/>
          </a:xfrm>
        </p:spPr>
        <p:txBody>
          <a:bodyPr>
            <a:noAutofit/>
          </a:bodyPr>
          <a:lstStyle/>
          <a:p>
            <a:r>
              <a:rPr lang="en-US" dirty="0"/>
              <a:t>Data Analytics for Gaming</a:t>
            </a:r>
          </a:p>
        </p:txBody>
      </p:sp>
      <p:grpSp>
        <p:nvGrpSpPr>
          <p:cNvPr id="3" name="Group 2"/>
          <p:cNvGrpSpPr/>
          <p:nvPr/>
        </p:nvGrpSpPr>
        <p:grpSpPr>
          <a:xfrm>
            <a:off x="1469986" y="1381124"/>
            <a:ext cx="8978940" cy="5178735"/>
            <a:chOff x="823882" y="539497"/>
            <a:chExt cx="7231117" cy="4117467"/>
          </a:xfrm>
        </p:grpSpPr>
        <p:pic>
          <p:nvPicPr>
            <p:cNvPr id="8" name="Picture 7"/>
            <p:cNvPicPr>
              <a:picLocks noChangeAspect="1"/>
            </p:cNvPicPr>
            <p:nvPr/>
          </p:nvPicPr>
          <p:blipFill>
            <a:blip r:embed="rId4"/>
            <a:stretch>
              <a:fillRect/>
            </a:stretch>
          </p:blipFill>
          <p:spPr>
            <a:xfrm>
              <a:off x="823882" y="539497"/>
              <a:ext cx="7231117" cy="4117467"/>
            </a:xfrm>
            <a:prstGeom prst="rect">
              <a:avLst/>
            </a:prstGeom>
          </p:spPr>
        </p:pic>
        <p:sp>
          <p:nvSpPr>
            <p:cNvPr id="9" name="Rectangle 8"/>
            <p:cNvSpPr/>
            <p:nvPr/>
          </p:nvSpPr>
          <p:spPr>
            <a:xfrm>
              <a:off x="823882" y="4034118"/>
              <a:ext cx="897342" cy="5378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1" name="TextBox 10"/>
          <p:cNvSpPr txBox="1"/>
          <p:nvPr/>
        </p:nvSpPr>
        <p:spPr>
          <a:xfrm>
            <a:off x="1534759" y="5735080"/>
            <a:ext cx="1090108" cy="379656"/>
          </a:xfrm>
          <a:prstGeom prst="rect">
            <a:avLst/>
          </a:prstGeom>
          <a:noFill/>
        </p:spPr>
        <p:txBody>
          <a:bodyPr wrap="square" rtlCol="0">
            <a:spAutoFit/>
          </a:bodyPr>
          <a:lstStyle/>
          <a:p>
            <a:pPr algn="ctr"/>
            <a:r>
              <a:rPr lang="en-US" sz="18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Clicks</a:t>
            </a:r>
          </a:p>
        </p:txBody>
      </p:sp>
      <p:sp>
        <p:nvSpPr>
          <p:cNvPr id="12" name="TextBox 11"/>
          <p:cNvSpPr txBox="1"/>
          <p:nvPr/>
        </p:nvSpPr>
        <p:spPr>
          <a:xfrm>
            <a:off x="2079813" y="1787533"/>
            <a:ext cx="1711363" cy="666977"/>
          </a:xfrm>
          <a:prstGeom prst="rect">
            <a:avLst/>
          </a:prstGeom>
          <a:noFill/>
        </p:spPr>
        <p:txBody>
          <a:bodyPr wrap="square" rtlCol="0">
            <a:spAutoFit/>
          </a:bodyPr>
          <a:lstStyle/>
          <a:p>
            <a:pPr algn="ctr"/>
            <a:r>
              <a:rPr lang="en-US" sz="18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Clickstream archive</a:t>
            </a:r>
          </a:p>
        </p:txBody>
      </p:sp>
      <p:sp>
        <p:nvSpPr>
          <p:cNvPr id="13" name="TextBox 12"/>
          <p:cNvSpPr txBox="1"/>
          <p:nvPr/>
        </p:nvSpPr>
        <p:spPr>
          <a:xfrm>
            <a:off x="6370199" y="2772151"/>
            <a:ext cx="1575397" cy="666977"/>
          </a:xfrm>
          <a:prstGeom prst="rect">
            <a:avLst/>
          </a:prstGeom>
          <a:noFill/>
        </p:spPr>
        <p:txBody>
          <a:bodyPr wrap="square" rtlCol="0">
            <a:spAutoFit/>
          </a:bodyPr>
          <a:lstStyle/>
          <a:p>
            <a:pPr algn="ctr"/>
            <a:r>
              <a:rPr lang="en-US" sz="18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Aggregate statistics</a:t>
            </a:r>
          </a:p>
        </p:txBody>
      </p:sp>
      <p:sp>
        <p:nvSpPr>
          <p:cNvPr id="14" name="TextBox 13"/>
          <p:cNvSpPr txBox="1"/>
          <p:nvPr/>
        </p:nvSpPr>
        <p:spPr>
          <a:xfrm>
            <a:off x="7878921" y="4830154"/>
            <a:ext cx="2920320" cy="666977"/>
          </a:xfrm>
          <a:prstGeom prst="rect">
            <a:avLst/>
          </a:prstGeom>
          <a:noFill/>
        </p:spPr>
        <p:txBody>
          <a:bodyPr wrap="square" rtlCol="0">
            <a:spAutoFit/>
          </a:bodyPr>
          <a:lstStyle/>
          <a:p>
            <a:pPr algn="ctr"/>
            <a:r>
              <a:rPr lang="en-US" sz="18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In-game engagement trend analysis</a:t>
            </a:r>
          </a:p>
        </p:txBody>
      </p:sp>
      <p:sp>
        <p:nvSpPr>
          <p:cNvPr id="15" name="TextBox 14"/>
          <p:cNvSpPr txBox="1"/>
          <p:nvPr/>
        </p:nvSpPr>
        <p:spPr>
          <a:xfrm>
            <a:off x="4986529" y="5476334"/>
            <a:ext cx="2100589" cy="954300"/>
          </a:xfrm>
          <a:prstGeom prst="rect">
            <a:avLst/>
          </a:prstGeom>
          <a:noFill/>
        </p:spPr>
        <p:txBody>
          <a:bodyPr wrap="square" rtlCol="0">
            <a:spAutoFit/>
          </a:bodyPr>
          <a:lstStyle/>
          <a:p>
            <a:pPr algn="ctr"/>
            <a:r>
              <a:rPr lang="en-US" sz="18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Clickstream processing application</a:t>
            </a:r>
          </a:p>
        </p:txBody>
      </p:sp>
    </p:spTree>
    <p:custDataLst>
      <p:tags r:id="rId1"/>
    </p:custDataLst>
    <p:extLst>
      <p:ext uri="{BB962C8B-B14F-4D97-AF65-F5344CB8AC3E}">
        <p14:creationId xmlns:p14="http://schemas.microsoft.com/office/powerpoint/2010/main" val="544977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Supercell</a:t>
            </a:r>
          </a:p>
        </p:txBody>
      </p:sp>
      <p:sp>
        <p:nvSpPr>
          <p:cNvPr id="3" name="Content Placeholder 2"/>
          <p:cNvSpPr>
            <a:spLocks noGrp="1"/>
          </p:cNvSpPr>
          <p:nvPr>
            <p:ph idx="1"/>
          </p:nvPr>
        </p:nvSpPr>
        <p:spPr>
          <a:xfrm>
            <a:off x="238539" y="1440305"/>
            <a:ext cx="11352570" cy="861078"/>
          </a:xfrm>
        </p:spPr>
        <p:txBody>
          <a:bodyPr/>
          <a:lstStyle/>
          <a:p>
            <a:pPr marL="0" indent="0">
              <a:buNone/>
            </a:pPr>
            <a:r>
              <a:rPr lang="en-US" dirty="0"/>
              <a:t>Analytics pipeline for </a:t>
            </a:r>
            <a:r>
              <a:rPr lang="en-US" b="1" dirty="0">
                <a:latin typeface="Amazon Ember" panose="020B0603020204020204" pitchFamily="34" charset="0"/>
                <a:ea typeface="Amazon Ember" panose="020B0603020204020204" pitchFamily="34" charset="0"/>
                <a:cs typeface="Amazon Ember" panose="020B0603020204020204" pitchFamily="34" charset="0"/>
              </a:rPr>
              <a:t>Clash of Clans</a:t>
            </a:r>
          </a:p>
        </p:txBody>
      </p:sp>
      <p:grpSp>
        <p:nvGrpSpPr>
          <p:cNvPr id="5" name="Group 4"/>
          <p:cNvGrpSpPr/>
          <p:nvPr/>
        </p:nvGrpSpPr>
        <p:grpSpPr>
          <a:xfrm>
            <a:off x="449052" y="2171639"/>
            <a:ext cx="11247437" cy="3689845"/>
            <a:chOff x="200422" y="1766516"/>
            <a:chExt cx="8435578" cy="2767384"/>
          </a:xfrm>
        </p:grpSpPr>
        <p:sp>
          <p:nvSpPr>
            <p:cNvPr id="6" name="AutoShape 28"/>
            <p:cNvSpPr>
              <a:spLocks/>
            </p:cNvSpPr>
            <p:nvPr/>
          </p:nvSpPr>
          <p:spPr bwMode="auto">
            <a:xfrm>
              <a:off x="5435600" y="3932634"/>
              <a:ext cx="1651000" cy="6012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77052">
                <a:lnSpc>
                  <a:spcPct val="90000"/>
                </a:lnSpc>
                <a:buClr>
                  <a:srgbClr val="FFFFFF"/>
                </a:buClr>
                <a:defRPr/>
              </a:pP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EC2: In-game trends dashboard</a:t>
              </a:r>
            </a:p>
          </p:txBody>
        </p:sp>
        <p:grpSp>
          <p:nvGrpSpPr>
            <p:cNvPr id="7" name="Group 30"/>
            <p:cNvGrpSpPr>
              <a:grpSpLocks/>
            </p:cNvGrpSpPr>
            <p:nvPr/>
          </p:nvGrpSpPr>
          <p:grpSpPr bwMode="auto">
            <a:xfrm>
              <a:off x="5525030" y="3259336"/>
              <a:ext cx="863203" cy="639961"/>
              <a:chOff x="-123457" y="-25400"/>
              <a:chExt cx="2302071" cy="1707151"/>
            </a:xfrm>
          </p:grpSpPr>
          <p:pic>
            <p:nvPicPr>
              <p:cNvPr id="34" name="Picture 3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3457" y="-25400"/>
                <a:ext cx="2302071" cy="170715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5" name="Picture 32" descr="Chalk Square Blue.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2669" y="185810"/>
                <a:ext cx="169876" cy="13339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6" name="Picture 33" descr="Chalk Square Blue.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1000" y="978246"/>
                <a:ext cx="169876" cy="54152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7" name="Picture 34" descr="Chalk Square Blue.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46631" y="682869"/>
                <a:ext cx="169876" cy="8369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8" name="Picture 35" descr="Chalk Square Blue.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70508" y="438310"/>
                <a:ext cx="169876" cy="10814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9" name="Picture 36" descr="Chalk Square Blue.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694386" y="1191045"/>
                <a:ext cx="169876" cy="3287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sp>
          <p:nvSpPr>
            <p:cNvPr id="8" name="AutoShape 43"/>
            <p:cNvSpPr>
              <a:spLocks/>
            </p:cNvSpPr>
            <p:nvPr/>
          </p:nvSpPr>
          <p:spPr bwMode="auto">
            <a:xfrm>
              <a:off x="200422" y="3445073"/>
              <a:ext cx="884039" cy="657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ctr" defTabSz="677052">
                <a:lnSpc>
                  <a:spcPct val="90000"/>
                </a:lnSpc>
                <a:buClr>
                  <a:srgbClr val="FFFFFF"/>
                </a:buClr>
                <a:defRPr/>
              </a:pP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In-game</a:t>
              </a:r>
            </a:p>
            <a:p>
              <a:pPr algn="ctr" defTabSz="677052">
                <a:lnSpc>
                  <a:spcPct val="90000"/>
                </a:lnSpc>
                <a:buClr>
                  <a:srgbClr val="FFFFFF"/>
                </a:buClr>
                <a:defRPr/>
              </a:pP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activity</a:t>
              </a:r>
            </a:p>
          </p:txBody>
        </p:sp>
        <p:grpSp>
          <p:nvGrpSpPr>
            <p:cNvPr id="9" name="Group 44"/>
            <p:cNvGrpSpPr>
              <a:grpSpLocks/>
            </p:cNvGrpSpPr>
            <p:nvPr/>
          </p:nvGrpSpPr>
          <p:grpSpPr bwMode="auto">
            <a:xfrm>
              <a:off x="253008" y="2652119"/>
              <a:ext cx="553045" cy="793551"/>
              <a:chOff x="0" y="76200"/>
              <a:chExt cx="1474828" cy="2116150"/>
            </a:xfrm>
          </p:grpSpPr>
          <p:pic>
            <p:nvPicPr>
              <p:cNvPr id="31" name="Picture 45" descr="iPhone-Mobile.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811217"/>
                <a:ext cx="739795" cy="13811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2" name="Picture 46" descr="iPhone-Mobile.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65134" y="447676"/>
                <a:ext cx="739795" cy="13811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3" name="Picture 47" descr="iPhone-Mobile.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35033" y="76200"/>
                <a:ext cx="739795" cy="13811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sp>
          <p:nvSpPr>
            <p:cNvPr id="10" name="AutoShape 51"/>
            <p:cNvSpPr>
              <a:spLocks/>
            </p:cNvSpPr>
            <p:nvPr/>
          </p:nvSpPr>
          <p:spPr bwMode="auto">
            <a:xfrm>
              <a:off x="5128260" y="2501305"/>
              <a:ext cx="1958340" cy="5339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77052">
                <a:lnSpc>
                  <a:spcPct val="90000"/>
                </a:lnSpc>
                <a:buClr>
                  <a:srgbClr val="FFFFFF"/>
                </a:buClr>
                <a:defRPr/>
              </a:pP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Amazon S3: Aggregate statistics</a:t>
              </a:r>
            </a:p>
          </p:txBody>
        </p:sp>
        <p:sp>
          <p:nvSpPr>
            <p:cNvPr id="11" name="AutoShape 17"/>
            <p:cNvSpPr>
              <a:spLocks/>
            </p:cNvSpPr>
            <p:nvPr/>
          </p:nvSpPr>
          <p:spPr bwMode="auto">
            <a:xfrm>
              <a:off x="2486025" y="3829050"/>
              <a:ext cx="1799034" cy="3042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77052">
                <a:lnSpc>
                  <a:spcPct val="90000"/>
                </a:lnSpc>
                <a:buClr>
                  <a:srgbClr val="FFFFFF"/>
                </a:buClr>
                <a:defRP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Picture 2"/>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632496" y="2743200"/>
              <a:ext cx="624047" cy="6132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Client.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24140" y="3266440"/>
              <a:ext cx="731520" cy="731520"/>
            </a:xfrm>
            <a:prstGeom prst="rect">
              <a:avLst/>
            </a:prstGeom>
          </p:spPr>
        </p:pic>
        <p:pic>
          <p:nvPicPr>
            <p:cNvPr id="14" name="Picture 13" descr="S3-Bucket-with-objects.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14340" y="1780540"/>
              <a:ext cx="731520" cy="731520"/>
            </a:xfrm>
            <a:prstGeom prst="rect">
              <a:avLst/>
            </a:prstGeom>
          </p:spPr>
        </p:pic>
        <p:cxnSp>
          <p:nvCxnSpPr>
            <p:cNvPr id="15" name="Straight Arrow Connector 14"/>
            <p:cNvCxnSpPr>
              <a:endCxn id="12" idx="1"/>
            </p:cNvCxnSpPr>
            <p:nvPr/>
          </p:nvCxnSpPr>
          <p:spPr>
            <a:xfrm>
              <a:off x="812800" y="3048002"/>
              <a:ext cx="819696" cy="1847"/>
            </a:xfrm>
            <a:prstGeom prst="straightConnector1">
              <a:avLst/>
            </a:prstGeom>
            <a:ln w="28575">
              <a:solidFill>
                <a:srgbClr val="0070C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260600" y="3035300"/>
              <a:ext cx="800100" cy="12702"/>
            </a:xfrm>
            <a:prstGeom prst="straightConnector1">
              <a:avLst/>
            </a:prstGeom>
            <a:ln w="28575">
              <a:solidFill>
                <a:srgbClr val="0070C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4" idx="1"/>
            </p:cNvCxnSpPr>
            <p:nvPr/>
          </p:nvCxnSpPr>
          <p:spPr>
            <a:xfrm flipV="1">
              <a:off x="4470400" y="2146300"/>
              <a:ext cx="1043940" cy="482601"/>
            </a:xfrm>
            <a:prstGeom prst="straightConnector1">
              <a:avLst/>
            </a:prstGeom>
            <a:ln w="28575">
              <a:solidFill>
                <a:srgbClr val="0070C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445000" y="3390902"/>
              <a:ext cx="1075267" cy="198965"/>
            </a:xfrm>
            <a:prstGeom prst="straightConnector1">
              <a:avLst/>
            </a:prstGeom>
            <a:ln w="28575">
              <a:solidFill>
                <a:srgbClr val="0070C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172200" y="2117825"/>
              <a:ext cx="1547615" cy="3077"/>
            </a:xfrm>
            <a:prstGeom prst="straightConnector1">
              <a:avLst/>
            </a:prstGeom>
            <a:ln w="28575">
              <a:solidFill>
                <a:srgbClr val="0070C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8089900" y="2734766"/>
              <a:ext cx="6350" cy="607874"/>
            </a:xfrm>
            <a:prstGeom prst="straightConnector1">
              <a:avLst/>
            </a:prstGeom>
            <a:ln w="28575">
              <a:solidFill>
                <a:srgbClr val="0070C0"/>
              </a:solidFill>
              <a:headEnd type="none"/>
              <a:tailEnd type="none"/>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2898139" y="1841500"/>
              <a:ext cx="2128043" cy="1847825"/>
              <a:chOff x="2898139" y="1841500"/>
              <a:chExt cx="2128043" cy="1847825"/>
            </a:xfrm>
          </p:grpSpPr>
          <p:pic>
            <p:nvPicPr>
              <p:cNvPr id="25" name="Picture 2" descr="Application Chalk.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21434" y="2461816"/>
                <a:ext cx="368499" cy="3827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6" name="Picture 3" descr="Application Chalk.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21434" y="3189883"/>
                <a:ext cx="368499" cy="3827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7" name="Picture 4" descr="Application Chalk.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037807" y="3189883"/>
                <a:ext cx="367903" cy="3827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8" name="Picture 5" descr="Application Chalk.pn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037807" y="2461816"/>
                <a:ext cx="367903" cy="3827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9" name="AutoShape 7"/>
              <p:cNvSpPr>
                <a:spLocks/>
              </p:cNvSpPr>
              <p:nvPr/>
            </p:nvSpPr>
            <p:spPr bwMode="auto">
              <a:xfrm>
                <a:off x="2898139" y="1841500"/>
                <a:ext cx="2128043"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677052">
                  <a:lnSpc>
                    <a:spcPct val="90000"/>
                  </a:lnSpc>
                  <a:buClr>
                    <a:srgbClr val="FFFFFF"/>
                  </a:buClr>
                  <a:defRPr/>
                </a:pP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Amazon EC2: </a:t>
                </a:r>
                <a:b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Real-time Kinesis apps</a:t>
                </a:r>
              </a:p>
            </p:txBody>
          </p:sp>
          <p:sp>
            <p:nvSpPr>
              <p:cNvPr id="30" name="Rounded Rectangle 29"/>
              <p:cNvSpPr/>
              <p:nvPr/>
            </p:nvSpPr>
            <p:spPr>
              <a:xfrm>
                <a:off x="3086100" y="2336799"/>
                <a:ext cx="1384300" cy="135252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2" name="AutoShape 13"/>
            <p:cNvSpPr>
              <a:spLocks/>
            </p:cNvSpPr>
            <p:nvPr/>
          </p:nvSpPr>
          <p:spPr bwMode="auto">
            <a:xfrm>
              <a:off x="1409700" y="3412133"/>
              <a:ext cx="1054100" cy="347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ctr" defTabSz="677052">
                <a:lnSpc>
                  <a:spcPct val="90000"/>
                </a:lnSpc>
                <a:buClr>
                  <a:srgbClr val="FFFFFF"/>
                </a:buClr>
                <a:defRPr/>
              </a:pPr>
              <a:r>
                <a:rPr lang="en-US" sz="2400" b="1" dirty="0">
                  <a:latin typeface="Amazon Ember" panose="020B0603020204020204" pitchFamily="34" charset="0"/>
                  <a:ea typeface="Amazon Ember" panose="020B0603020204020204" pitchFamily="34" charset="0"/>
                  <a:cs typeface="Amazon Ember" panose="020B0603020204020204" pitchFamily="34" charset="0"/>
                </a:rPr>
                <a:t>Amazon Kinesis</a:t>
              </a:r>
            </a:p>
          </p:txBody>
        </p:sp>
        <p:pic>
          <p:nvPicPr>
            <p:cNvPr id="23" name="Picture 22" descr="RedShift.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34309" y="1766516"/>
              <a:ext cx="714375" cy="714375"/>
            </a:xfrm>
            <a:prstGeom prst="rect">
              <a:avLst/>
            </a:prstGeom>
          </p:spPr>
        </p:pic>
        <p:sp>
          <p:nvSpPr>
            <p:cNvPr id="24" name="AutoShape 13"/>
            <p:cNvSpPr>
              <a:spLocks/>
            </p:cNvSpPr>
            <p:nvPr/>
          </p:nvSpPr>
          <p:spPr bwMode="auto">
            <a:xfrm>
              <a:off x="7581900" y="2443149"/>
              <a:ext cx="1054100" cy="347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ctr" defTabSz="677052">
                <a:lnSpc>
                  <a:spcPct val="90000"/>
                </a:lnSpc>
                <a:buClr>
                  <a:srgbClr val="FFFFFF"/>
                </a:buClr>
                <a:defRPr/>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Redshift</a:t>
              </a:r>
            </a:p>
          </p:txBody>
        </p:sp>
      </p:grpSp>
      <p:pic>
        <p:nvPicPr>
          <p:cNvPr id="40" name="Picture 39">
            <a:hlinkClick r:id="rId16"/>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575216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206337"/>
            <a:ext cx="11095836" cy="2207422"/>
          </a:xfrm>
        </p:spPr>
        <p:txBody>
          <a:bodyPr>
            <a:noAutofit/>
          </a:bodyPr>
          <a:lstStyle/>
          <a:p>
            <a:r>
              <a:rPr lang="en-US" sz="4800" dirty="0"/>
              <a:t>Example: Transcoding and </a:t>
            </a:r>
            <a:br>
              <a:rPr lang="en-US" sz="4800" dirty="0"/>
            </a:br>
            <a:r>
              <a:rPr lang="en-US" sz="4800" dirty="0"/>
              <a:t>Serving Video Files</a:t>
            </a:r>
          </a:p>
        </p:txBody>
      </p:sp>
    </p:spTree>
    <p:custDataLst>
      <p:tags r:id="rId1"/>
    </p:custDataLst>
    <p:extLst>
      <p:ext uri="{BB962C8B-B14F-4D97-AF65-F5344CB8AC3E}">
        <p14:creationId xmlns:p14="http://schemas.microsoft.com/office/powerpoint/2010/main" val="186419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High-Availability Design Patterns</a:t>
            </a:r>
          </a:p>
        </p:txBody>
      </p:sp>
    </p:spTree>
    <p:custDataLst>
      <p:tags r:id="rId1"/>
    </p:custDataLst>
    <p:extLst>
      <p:ext uri="{BB962C8B-B14F-4D97-AF65-F5344CB8AC3E}">
        <p14:creationId xmlns:p14="http://schemas.microsoft.com/office/powerpoint/2010/main" val="60189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Transcoding Video Files</a:t>
            </a:r>
          </a:p>
        </p:txBody>
      </p:sp>
      <p:sp>
        <p:nvSpPr>
          <p:cNvPr id="3" name="Content Placeholder 2"/>
          <p:cNvSpPr>
            <a:spLocks noGrp="1"/>
          </p:cNvSpPr>
          <p:nvPr>
            <p:ph idx="1"/>
          </p:nvPr>
        </p:nvSpPr>
        <p:spPr/>
        <p:txBody>
          <a:bodyPr>
            <a:normAutofit/>
          </a:bodyPr>
          <a:lstStyle/>
          <a:p>
            <a:pPr marL="0" indent="0">
              <a:spcBef>
                <a:spcPts val="1800"/>
              </a:spcBef>
              <a:buNone/>
            </a:pPr>
            <a:r>
              <a:rPr lang="en-US" dirty="0"/>
              <a:t>Challenging to set up:</a:t>
            </a:r>
          </a:p>
          <a:p>
            <a:pPr marL="628650" lvl="1" indent="-400050">
              <a:spcBef>
                <a:spcPts val="1800"/>
              </a:spcBef>
            </a:pPr>
            <a:r>
              <a:rPr lang="en-US" sz="2200" dirty="0"/>
              <a:t>Difficult to choose the right transcoding settings.</a:t>
            </a:r>
          </a:p>
          <a:p>
            <a:pPr marL="628650" lvl="1" indent="-400050">
              <a:spcBef>
                <a:spcPts val="1800"/>
              </a:spcBef>
            </a:pPr>
            <a:r>
              <a:rPr lang="en-US" sz="2200" dirty="0"/>
              <a:t>Complicated to build a system that performs well.</a:t>
            </a:r>
          </a:p>
          <a:p>
            <a:pPr marL="0" indent="0">
              <a:spcBef>
                <a:spcPts val="1800"/>
              </a:spcBef>
              <a:buNone/>
            </a:pPr>
            <a:r>
              <a:rPr lang="en-US" dirty="0"/>
              <a:t>Difficult to adapt:</a:t>
            </a:r>
          </a:p>
          <a:p>
            <a:pPr marL="628650" lvl="1" indent="-400050">
              <a:spcBef>
                <a:spcPts val="1800"/>
              </a:spcBef>
            </a:pPr>
            <a:r>
              <a:rPr lang="en-US" sz="2200" dirty="0"/>
              <a:t>Amount of content can scale up quickly.</a:t>
            </a:r>
          </a:p>
          <a:p>
            <a:pPr marL="628650" lvl="1" indent="-400050">
              <a:spcBef>
                <a:spcPts val="1800"/>
              </a:spcBef>
            </a:pPr>
            <a:r>
              <a:rPr lang="en-US" sz="2200" dirty="0"/>
              <a:t>Output formats and device types change frequently.</a:t>
            </a:r>
          </a:p>
          <a:p>
            <a:pPr marL="0" indent="0">
              <a:spcBef>
                <a:spcPts val="1800"/>
              </a:spcBef>
              <a:buNone/>
            </a:pPr>
            <a:r>
              <a:rPr lang="en-US" dirty="0"/>
              <a:t>Complex cost issues:</a:t>
            </a:r>
          </a:p>
          <a:p>
            <a:pPr marL="628650" lvl="1" indent="-400050">
              <a:spcBef>
                <a:spcPts val="1800"/>
              </a:spcBef>
            </a:pPr>
            <a:r>
              <a:rPr lang="en-US" sz="2200" dirty="0"/>
              <a:t>Building for peak is uneconomical.</a:t>
            </a:r>
          </a:p>
          <a:p>
            <a:pPr marL="628650" lvl="1" indent="-400050">
              <a:spcBef>
                <a:spcPts val="1800"/>
              </a:spcBef>
            </a:pPr>
            <a:r>
              <a:rPr lang="en-US" sz="2200" dirty="0"/>
              <a:t>Storage and delivery costs on a large scale can be prohibitive.</a:t>
            </a:r>
          </a:p>
        </p:txBody>
      </p:sp>
    </p:spTree>
    <p:custDataLst>
      <p:tags r:id="rId1"/>
    </p:custDataLst>
    <p:extLst>
      <p:ext uri="{BB962C8B-B14F-4D97-AF65-F5344CB8AC3E}">
        <p14:creationId xmlns:p14="http://schemas.microsoft.com/office/powerpoint/2010/main" val="3490786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Elastic Transcoder</a:t>
            </a:r>
          </a:p>
        </p:txBody>
      </p:sp>
      <p:grpSp>
        <p:nvGrpSpPr>
          <p:cNvPr id="20" name="Group 19"/>
          <p:cNvGrpSpPr/>
          <p:nvPr/>
        </p:nvGrpSpPr>
        <p:grpSpPr>
          <a:xfrm>
            <a:off x="360999" y="4646997"/>
            <a:ext cx="1545909" cy="1642742"/>
            <a:chOff x="392193" y="3063766"/>
            <a:chExt cx="1159432" cy="1232056"/>
          </a:xfrm>
        </p:grpSpPr>
        <p:pic>
          <p:nvPicPr>
            <p:cNvPr id="8" name="Picture 7"/>
            <p:cNvPicPr>
              <a:picLocks noChangeAspect="1"/>
            </p:cNvPicPr>
            <p:nvPr/>
          </p:nvPicPr>
          <p:blipFill>
            <a:blip r:embed="rId4"/>
            <a:stretch>
              <a:fillRect/>
            </a:stretch>
          </p:blipFill>
          <p:spPr>
            <a:xfrm>
              <a:off x="633878" y="3063766"/>
              <a:ext cx="706907" cy="794532"/>
            </a:xfrm>
            <a:prstGeom prst="rect">
              <a:avLst/>
            </a:prstGeom>
            <a:noFill/>
          </p:spPr>
        </p:pic>
        <p:sp>
          <p:nvSpPr>
            <p:cNvPr id="9" name="TextBox 8"/>
            <p:cNvSpPr txBox="1"/>
            <p:nvPr/>
          </p:nvSpPr>
          <p:spPr>
            <a:xfrm>
              <a:off x="392193" y="3857241"/>
              <a:ext cx="1159432" cy="4385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S3 Input Bucket</a:t>
              </a:r>
            </a:p>
          </p:txBody>
        </p:sp>
      </p:grpSp>
      <p:grpSp>
        <p:nvGrpSpPr>
          <p:cNvPr id="21" name="Group 20"/>
          <p:cNvGrpSpPr/>
          <p:nvPr/>
        </p:nvGrpSpPr>
        <p:grpSpPr>
          <a:xfrm>
            <a:off x="8807718" y="4646997"/>
            <a:ext cx="1919075" cy="1617459"/>
            <a:chOff x="6727232" y="3063766"/>
            <a:chExt cx="1439306" cy="1213094"/>
          </a:xfrm>
        </p:grpSpPr>
        <p:pic>
          <p:nvPicPr>
            <p:cNvPr id="10" name="Picture 9"/>
            <p:cNvPicPr>
              <a:picLocks noChangeAspect="1"/>
            </p:cNvPicPr>
            <p:nvPr/>
          </p:nvPicPr>
          <p:blipFill>
            <a:blip r:embed="rId4"/>
            <a:stretch>
              <a:fillRect/>
            </a:stretch>
          </p:blipFill>
          <p:spPr>
            <a:xfrm>
              <a:off x="7036324" y="3063766"/>
              <a:ext cx="706907" cy="794532"/>
            </a:xfrm>
            <a:prstGeom prst="rect">
              <a:avLst/>
            </a:prstGeom>
            <a:noFill/>
          </p:spPr>
        </p:pic>
        <p:sp>
          <p:nvSpPr>
            <p:cNvPr id="11" name="TextBox 10"/>
            <p:cNvSpPr txBox="1"/>
            <p:nvPr/>
          </p:nvSpPr>
          <p:spPr>
            <a:xfrm>
              <a:off x="6727232" y="3838279"/>
              <a:ext cx="1439306" cy="4385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S3 Output Bucket</a:t>
              </a:r>
            </a:p>
          </p:txBody>
        </p:sp>
      </p:grpSp>
      <p:cxnSp>
        <p:nvCxnSpPr>
          <p:cNvPr id="13" name="Straight Arrow Connector 12"/>
          <p:cNvCxnSpPr>
            <a:stCxn id="12" idx="2"/>
            <a:endCxn id="8" idx="0"/>
          </p:cNvCxnSpPr>
          <p:nvPr/>
        </p:nvCxnSpPr>
        <p:spPr>
          <a:xfrm flipH="1">
            <a:off x="1154517" y="3703954"/>
            <a:ext cx="6571" cy="943043"/>
          </a:xfrm>
          <a:prstGeom prst="straightConnector1">
            <a:avLst/>
          </a:prstGeom>
          <a:ln w="28575" cmpd="sng">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0"/>
            <a:endCxn id="14" idx="2"/>
          </p:cNvCxnSpPr>
          <p:nvPr/>
        </p:nvCxnSpPr>
        <p:spPr>
          <a:xfrm flipH="1" flipV="1">
            <a:off x="9683266" y="3790202"/>
            <a:ext cx="7847" cy="856795"/>
          </a:xfrm>
          <a:prstGeom prst="straightConnector1">
            <a:avLst/>
          </a:prstGeom>
          <a:ln w="28575" cmpd="sng">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8" idx="3"/>
            <a:endCxn id="18" idx="1"/>
          </p:cNvCxnSpPr>
          <p:nvPr/>
        </p:nvCxnSpPr>
        <p:spPr>
          <a:xfrm flipV="1">
            <a:off x="1625789" y="5161330"/>
            <a:ext cx="1458285" cy="15355"/>
          </a:xfrm>
          <a:prstGeom prst="straightConnector1">
            <a:avLst/>
          </a:prstGeom>
          <a:ln w="28575" cmpd="sng">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0" idx="1"/>
          </p:cNvCxnSpPr>
          <p:nvPr/>
        </p:nvCxnSpPr>
        <p:spPr>
          <a:xfrm flipV="1">
            <a:off x="8087291" y="5176685"/>
            <a:ext cx="1132549" cy="561"/>
          </a:xfrm>
          <a:prstGeom prst="straightConnector1">
            <a:avLst/>
          </a:prstGeom>
          <a:ln w="28575" cmpd="sng">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3084075" y="4460966"/>
            <a:ext cx="5003218" cy="1400728"/>
            <a:chOff x="2434499" y="2924243"/>
            <a:chExt cx="3752413" cy="1050546"/>
          </a:xfrm>
        </p:grpSpPr>
        <p:sp>
          <p:nvSpPr>
            <p:cNvPr id="18" name="Rounded Rectangle 17"/>
            <p:cNvSpPr/>
            <p:nvPr/>
          </p:nvSpPr>
          <p:spPr>
            <a:xfrm>
              <a:off x="2434499" y="2924243"/>
              <a:ext cx="3752413" cy="1050546"/>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p:cNvSpPr/>
            <p:nvPr/>
          </p:nvSpPr>
          <p:spPr>
            <a:xfrm>
              <a:off x="3150092" y="3291754"/>
              <a:ext cx="2814232" cy="315423"/>
            </a:xfrm>
            <a:prstGeom prst="rect">
              <a:avLst/>
            </a:prstGeom>
          </p:spPr>
          <p:txBody>
            <a:bodyPr wrap="none">
              <a:spAutoFit/>
            </a:bodyPr>
            <a:lstStyle/>
            <a:p>
              <a:pPr algn="r"/>
              <a:r>
                <a:rPr lang="en-US" sz="2133" b="1" dirty="0">
                  <a:latin typeface="Amazon Ember" panose="020B0603020204020204" pitchFamily="34" charset="0"/>
                  <a:ea typeface="Amazon Ember" panose="020B0603020204020204" pitchFamily="34" charset="0"/>
                  <a:cs typeface="Amazon Ember" panose="020B0603020204020204" pitchFamily="34" charset="0"/>
                </a:rPr>
                <a:t>Amazon Elastic Transcoder</a:t>
              </a:r>
            </a:p>
          </p:txBody>
        </p:sp>
        <p:pic>
          <p:nvPicPr>
            <p:cNvPr id="7" name="Picture 2" descr="https://d2868cy5s1ejmq.cloudfront.net/transcoding_ic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2858" y="3124465"/>
              <a:ext cx="560944" cy="6731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180122" y="1958959"/>
            <a:ext cx="1961932" cy="1744995"/>
            <a:chOff x="256535" y="1047738"/>
            <a:chExt cx="1471449" cy="1308746"/>
          </a:xfrm>
        </p:grpSpPr>
        <p:sp>
          <p:nvSpPr>
            <p:cNvPr id="12" name="Rounded Rectangle 11"/>
            <p:cNvSpPr/>
            <p:nvPr/>
          </p:nvSpPr>
          <p:spPr>
            <a:xfrm>
              <a:off x="256535" y="1816957"/>
              <a:ext cx="1471449" cy="539527"/>
            </a:xfrm>
            <a:prstGeom prst="roundRect">
              <a:avLst/>
            </a:prstGeom>
            <a:solidFill>
              <a:schemeClr val="accent1">
                <a:lumMod val="20000"/>
                <a:lumOff val="80000"/>
              </a:schemeClr>
            </a:solidFill>
            <a:ln w="6350">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Digital Media Source Asset</a:t>
              </a:r>
            </a:p>
          </p:txBody>
        </p:sp>
        <p:pic>
          <p:nvPicPr>
            <p:cNvPr id="25" name="Picture 24" descr="imgres.jpe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5822" y="1047738"/>
              <a:ext cx="744963" cy="744963"/>
            </a:xfrm>
            <a:prstGeom prst="rect">
              <a:avLst/>
            </a:prstGeom>
          </p:spPr>
        </p:pic>
      </p:grpSp>
      <p:grpSp>
        <p:nvGrpSpPr>
          <p:cNvPr id="4" name="Group 3"/>
          <p:cNvGrpSpPr/>
          <p:nvPr/>
        </p:nvGrpSpPr>
        <p:grpSpPr>
          <a:xfrm>
            <a:off x="5986414" y="1260312"/>
            <a:ext cx="5938136" cy="3001412"/>
            <a:chOff x="4611254" y="523752"/>
            <a:chExt cx="4453602" cy="2251059"/>
          </a:xfrm>
        </p:grpSpPr>
        <p:sp>
          <p:nvSpPr>
            <p:cNvPr id="14" name="Rounded Rectangle 13"/>
            <p:cNvSpPr/>
            <p:nvPr/>
          </p:nvSpPr>
          <p:spPr>
            <a:xfrm>
              <a:off x="6590362" y="1881643"/>
              <a:ext cx="1587062" cy="539527"/>
            </a:xfrm>
            <a:prstGeom prst="roundRect">
              <a:avLst/>
            </a:prstGeom>
            <a:solidFill>
              <a:schemeClr val="accent1">
                <a:lumMod val="20000"/>
                <a:lumOff val="80000"/>
              </a:schemeClr>
            </a:solidFill>
            <a:ln w="9525">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Digital Media Destination Asset</a:t>
              </a:r>
            </a:p>
          </p:txBody>
        </p:sp>
        <p:pic>
          <p:nvPicPr>
            <p:cNvPr id="26" name="Picture 25" descr="imgres.jpe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93302" y="1641883"/>
              <a:ext cx="962325" cy="962325"/>
            </a:xfrm>
            <a:prstGeom prst="rect">
              <a:avLst/>
            </a:prstGeom>
          </p:spPr>
        </p:pic>
        <p:pic>
          <p:nvPicPr>
            <p:cNvPr id="27" name="Picture 26" descr="imgres.jpe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99443" y="1473483"/>
              <a:ext cx="841952" cy="642111"/>
            </a:xfrm>
            <a:prstGeom prst="rect">
              <a:avLst/>
            </a:prstGeom>
          </p:spPr>
        </p:pic>
        <p:pic>
          <p:nvPicPr>
            <p:cNvPr id="28" name="Picture 27" descr="imgres.jpe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5772" y="523752"/>
              <a:ext cx="1600200" cy="1055205"/>
            </a:xfrm>
            <a:prstGeom prst="rect">
              <a:avLst/>
            </a:prstGeom>
          </p:spPr>
        </p:pic>
        <p:pic>
          <p:nvPicPr>
            <p:cNvPr id="29" name="Picture 28" descr="imgres.jpe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50456" y="760594"/>
              <a:ext cx="914400" cy="703660"/>
            </a:xfrm>
            <a:prstGeom prst="rect">
              <a:avLst/>
            </a:prstGeom>
          </p:spPr>
        </p:pic>
        <p:pic>
          <p:nvPicPr>
            <p:cNvPr id="30" name="Picture 29"/>
            <p:cNvPicPr>
              <a:picLocks noChangeAspect="1"/>
            </p:cNvPicPr>
            <p:nvPr/>
          </p:nvPicPr>
          <p:blipFill>
            <a:blip r:embed="rId11"/>
            <a:stretch>
              <a:fillRect/>
            </a:stretch>
          </p:blipFill>
          <p:spPr>
            <a:xfrm>
              <a:off x="4611254" y="829936"/>
              <a:ext cx="1363956" cy="654969"/>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467841" y="1708011"/>
              <a:ext cx="569886" cy="1066800"/>
            </a:xfrm>
            <a:prstGeom prst="rect">
              <a:avLst/>
            </a:prstGeom>
          </p:spPr>
        </p:pic>
      </p:grpSp>
    </p:spTree>
    <p:custDataLst>
      <p:tags r:id="rId1"/>
    </p:custDataLst>
    <p:extLst>
      <p:ext uri="{BB962C8B-B14F-4D97-AF65-F5344CB8AC3E}">
        <p14:creationId xmlns:p14="http://schemas.microsoft.com/office/powerpoint/2010/main" val="2417085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Review                                                    </a:t>
            </a:r>
          </a:p>
        </p:txBody>
      </p:sp>
      <p:sp>
        <p:nvSpPr>
          <p:cNvPr id="62" name="Subtitle 10"/>
          <p:cNvSpPr txBox="1">
            <a:spLocks/>
          </p:cNvSpPr>
          <p:nvPr/>
        </p:nvSpPr>
        <p:spPr>
          <a:xfrm>
            <a:off x="130417" y="1386311"/>
            <a:ext cx="11636304" cy="54402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Blip>
                <a:blip r:embed="rId5"/>
              </a:buBlip>
            </a:pPr>
            <a:r>
              <a:rPr lang="en-US" dirty="0"/>
              <a:t>  Reviewed High-Availability Design Patterns</a:t>
            </a:r>
          </a:p>
          <a:p>
            <a:pPr marL="342900" indent="-342900">
              <a:lnSpc>
                <a:spcPct val="100000"/>
              </a:lnSpc>
              <a:buBlip>
                <a:blip r:embed="rId5"/>
              </a:buBlip>
            </a:pPr>
            <a:r>
              <a:rPr lang="en-US" dirty="0"/>
              <a:t>  Reviewed scenarios with examples</a:t>
            </a:r>
          </a:p>
          <a:p>
            <a:pPr marL="0" indent="0">
              <a:lnSpc>
                <a:spcPct val="100000"/>
              </a:lnSpc>
              <a:buNone/>
            </a:pPr>
            <a:br>
              <a:rPr lang="en-US" b="1" dirty="0"/>
            </a:br>
            <a:r>
              <a:rPr lang="en-US" b="1" dirty="0"/>
              <a:t>To finish this module:</a:t>
            </a:r>
          </a:p>
          <a:p>
            <a:pPr marL="342900" indent="-342900">
              <a:lnSpc>
                <a:spcPct val="100000"/>
              </a:lnSpc>
              <a:buBlip>
                <a:blip r:embed="rId5"/>
              </a:buBlip>
            </a:pPr>
            <a:r>
              <a:rPr lang="en-US" dirty="0"/>
              <a:t> </a:t>
            </a:r>
            <a:r>
              <a:rPr lang="en-US" sz="2400" dirty="0"/>
              <a:t>Complete:</a:t>
            </a:r>
          </a:p>
        </p:txBody>
      </p:sp>
      <p:grpSp>
        <p:nvGrpSpPr>
          <p:cNvPr id="63" name="Group 62"/>
          <p:cNvGrpSpPr/>
          <p:nvPr/>
        </p:nvGrpSpPr>
        <p:grpSpPr>
          <a:xfrm>
            <a:off x="2174679" y="3416844"/>
            <a:ext cx="3817197" cy="532323"/>
            <a:chOff x="4188879" y="4872536"/>
            <a:chExt cx="3817197" cy="532323"/>
          </a:xfrm>
        </p:grpSpPr>
        <p:sp>
          <p:nvSpPr>
            <p:cNvPr id="64" name="TextBox 63"/>
            <p:cNvSpPr txBox="1"/>
            <p:nvPr/>
          </p:nvSpPr>
          <p:spPr>
            <a:xfrm>
              <a:off x="4721202" y="4969530"/>
              <a:ext cx="3284874" cy="430887"/>
            </a:xfrm>
            <a:prstGeom prst="rect">
              <a:avLst/>
            </a:prstGeom>
            <a:noFill/>
          </p:spPr>
          <p:txBody>
            <a:bodyPr wrap="none" rtlCol="0">
              <a:spAutoFit/>
            </a:bodyPr>
            <a:lstStyle/>
            <a:p>
              <a:r>
                <a:rPr lang="en-US" sz="22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72536"/>
              <a:ext cx="532323" cy="532323"/>
            </a:xfrm>
            <a:prstGeom prst="rect">
              <a:avLst/>
            </a:prstGeom>
          </p:spPr>
        </p:pic>
      </p:grpSp>
    </p:spTree>
    <p:custDataLst>
      <p:tags r:id="rId1"/>
    </p:custDataLst>
    <p:extLst>
      <p:ext uri="{BB962C8B-B14F-4D97-AF65-F5344CB8AC3E}">
        <p14:creationId xmlns:p14="http://schemas.microsoft.com/office/powerpoint/2010/main" val="4093498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83907" y="2682347"/>
            <a:ext cx="8023496" cy="834496"/>
          </a:xfrm>
        </p:spPr>
        <p:txBody>
          <a:bodyPr>
            <a:noAutofit/>
          </a:bodyPr>
          <a:lstStyle/>
          <a:p>
            <a:r>
              <a:rPr lang="en-US" sz="4400" dirty="0"/>
              <a:t>Thanks for participating!</a:t>
            </a:r>
          </a:p>
        </p:txBody>
      </p:sp>
      <p:sp>
        <p:nvSpPr>
          <p:cNvPr id="5" name="TextBox 4"/>
          <p:cNvSpPr txBox="1"/>
          <p:nvPr/>
        </p:nvSpPr>
        <p:spPr>
          <a:xfrm>
            <a:off x="495296"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Multi-AZ Pattern</a:t>
            </a:r>
          </a:p>
        </p:txBody>
      </p:sp>
      <p:sp>
        <p:nvSpPr>
          <p:cNvPr id="4" name="Content Placeholder 3"/>
          <p:cNvSpPr>
            <a:spLocks noGrp="1"/>
          </p:cNvSpPr>
          <p:nvPr>
            <p:ph idx="1"/>
          </p:nvPr>
        </p:nvSpPr>
        <p:spPr>
          <a:xfrm>
            <a:off x="238539" y="1440303"/>
            <a:ext cx="8020335" cy="6207406"/>
          </a:xfrm>
        </p:spPr>
        <p:txBody>
          <a:bodyPr>
            <a:normAutofit/>
          </a:bodyPr>
          <a:lstStyle/>
          <a:p>
            <a:pPr marL="0" lvl="1" indent="0">
              <a:spcBef>
                <a:spcPts val="1800"/>
              </a:spcBef>
              <a:buNone/>
            </a:pP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Pros:</a:t>
            </a:r>
          </a:p>
          <a:p>
            <a:pPr marL="628650" lvl="1" indent="-339725">
              <a:lnSpc>
                <a:spcPct val="100000"/>
              </a:lnSpc>
              <a:spcBef>
                <a:spcPts val="1200"/>
              </a:spcBef>
              <a:buClr>
                <a:schemeClr val="bg2">
                  <a:lumMod val="10000"/>
                </a:schemeClr>
              </a:buClr>
            </a:pPr>
            <a:r>
              <a:rPr lang="en-US" sz="2200" dirty="0"/>
              <a:t>If an Availability Zone fails, the system is still available as a whole.</a:t>
            </a:r>
          </a:p>
          <a:p>
            <a:pPr marL="0" lvl="1" indent="0">
              <a:lnSpc>
                <a:spcPct val="100000"/>
              </a:lnSpc>
              <a:spcBef>
                <a:spcPts val="1800"/>
              </a:spcBef>
              <a:buNone/>
            </a:pPr>
            <a:r>
              <a:rPr lang="en-US" sz="2600"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Implementation:</a:t>
            </a:r>
          </a:p>
          <a:p>
            <a:pPr marL="628650" lvl="1" indent="-339725">
              <a:lnSpc>
                <a:spcPct val="100000"/>
              </a:lnSpc>
              <a:spcBef>
                <a:spcPts val="1200"/>
              </a:spcBef>
              <a:buClr>
                <a:schemeClr val="bg2">
                  <a:lumMod val="10000"/>
                </a:schemeClr>
              </a:buClr>
            </a:pPr>
            <a:r>
              <a:rPr lang="en-US" sz="2200" dirty="0"/>
              <a:t>Create an AMI for your instance.</a:t>
            </a:r>
          </a:p>
          <a:p>
            <a:pPr marL="628650" lvl="1" indent="-339725">
              <a:lnSpc>
                <a:spcPct val="100000"/>
              </a:lnSpc>
              <a:spcBef>
                <a:spcPts val="1200"/>
              </a:spcBef>
              <a:buClr>
                <a:schemeClr val="bg2">
                  <a:lumMod val="10000"/>
                </a:schemeClr>
              </a:buClr>
            </a:pPr>
            <a:r>
              <a:rPr lang="en-US" sz="2200" dirty="0"/>
              <a:t>Spin up multiple instances using that AMI in multiple AZs.</a:t>
            </a:r>
          </a:p>
          <a:p>
            <a:pPr marL="628650" lvl="1" indent="-339725">
              <a:lnSpc>
                <a:spcPct val="100000"/>
              </a:lnSpc>
              <a:spcBef>
                <a:spcPts val="1200"/>
              </a:spcBef>
              <a:buClr>
                <a:schemeClr val="bg2">
                  <a:lumMod val="10000"/>
                </a:schemeClr>
              </a:buClr>
            </a:pPr>
            <a:r>
              <a:rPr lang="en-US" sz="2200" dirty="0"/>
              <a:t>Create a load balancer in multiple AZs and attach the instances.</a:t>
            </a:r>
          </a:p>
          <a:p>
            <a:pPr marL="628650" lvl="1" indent="-339725">
              <a:lnSpc>
                <a:spcPct val="100000"/>
              </a:lnSpc>
              <a:spcBef>
                <a:spcPts val="1200"/>
              </a:spcBef>
              <a:buClr>
                <a:schemeClr val="bg2">
                  <a:lumMod val="10000"/>
                </a:schemeClr>
              </a:buClr>
            </a:pPr>
            <a:r>
              <a:rPr lang="en-US" sz="2200" dirty="0"/>
              <a:t>Confirm instances are attached to load balancer and are in a healthy state.</a:t>
            </a:r>
          </a:p>
        </p:txBody>
      </p:sp>
      <p:cxnSp>
        <p:nvCxnSpPr>
          <p:cNvPr id="17" name="Straight Arrow Connector 16"/>
          <p:cNvCxnSpPr/>
          <p:nvPr/>
        </p:nvCxnSpPr>
        <p:spPr>
          <a:xfrm>
            <a:off x="9893599" y="1928794"/>
            <a:ext cx="7064" cy="589317"/>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 name="TextBox 8"/>
          <p:cNvSpPr txBox="1">
            <a:spLocks noChangeArrowheads="1"/>
          </p:cNvSpPr>
          <p:nvPr/>
        </p:nvSpPr>
        <p:spPr bwMode="auto">
          <a:xfrm>
            <a:off x="8412252" y="5610326"/>
            <a:ext cx="1394704" cy="307771"/>
          </a:xfrm>
          <a:prstGeom prst="rect">
            <a:avLst/>
          </a:prstGeom>
          <a:noFill/>
          <a:ln w="9525">
            <a:noFill/>
            <a:miter lim="800000"/>
            <a:headEnd/>
            <a:tailEnd/>
          </a:ln>
        </p:spPr>
        <p:txBody>
          <a:bodyPr wrap="square" lIns="121915" tIns="60957" rIns="121915" bIns="60957">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20" name="TextBox 19"/>
          <p:cNvSpPr txBox="1">
            <a:spLocks noChangeArrowheads="1"/>
          </p:cNvSpPr>
          <p:nvPr/>
        </p:nvSpPr>
        <p:spPr bwMode="auto">
          <a:xfrm>
            <a:off x="10098737" y="5613149"/>
            <a:ext cx="1394704" cy="307771"/>
          </a:xfrm>
          <a:prstGeom prst="rect">
            <a:avLst/>
          </a:prstGeom>
          <a:noFill/>
          <a:ln w="9525">
            <a:noFill/>
            <a:miter lim="800000"/>
            <a:headEnd/>
            <a:tailEnd/>
          </a:ln>
        </p:spPr>
        <p:txBody>
          <a:bodyPr wrap="square" lIns="121915" tIns="60957" rIns="121915" bIns="60957">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EC2</a:t>
            </a:r>
          </a:p>
        </p:txBody>
      </p:sp>
      <p:cxnSp>
        <p:nvCxnSpPr>
          <p:cNvPr id="22" name="Straight Arrow Connector 21"/>
          <p:cNvCxnSpPr/>
          <p:nvPr/>
        </p:nvCxnSpPr>
        <p:spPr>
          <a:xfrm flipH="1">
            <a:off x="9072281" y="3543876"/>
            <a:ext cx="576104" cy="1398321"/>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0247402" y="3543873"/>
            <a:ext cx="558793" cy="1401144"/>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4" name="TextBox 11"/>
          <p:cNvSpPr txBox="1">
            <a:spLocks noChangeArrowheads="1"/>
          </p:cNvSpPr>
          <p:nvPr/>
        </p:nvSpPr>
        <p:spPr bwMode="auto">
          <a:xfrm>
            <a:off x="8674233" y="3243863"/>
            <a:ext cx="2547321" cy="338548"/>
          </a:xfrm>
          <a:prstGeom prst="rect">
            <a:avLst/>
          </a:prstGeom>
          <a:noFill/>
          <a:ln w="9525">
            <a:noFill/>
            <a:miter lim="800000"/>
            <a:headEnd/>
            <a:tailEnd/>
          </a:ln>
        </p:spPr>
        <p:txBody>
          <a:bodyPr wrap="square" lIns="121915" tIns="60957" rIns="121915" bIns="60957">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sp>
        <p:nvSpPr>
          <p:cNvPr id="26" name="Rounded Rectangle 25"/>
          <p:cNvSpPr/>
          <p:nvPr/>
        </p:nvSpPr>
        <p:spPr>
          <a:xfrm>
            <a:off x="8434580" y="4608176"/>
            <a:ext cx="1344427" cy="166764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121915" tIns="60957" rIns="121915" bIns="60957"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32"/>
          <p:cNvSpPr txBox="1">
            <a:spLocks noChangeArrowheads="1"/>
          </p:cNvSpPr>
          <p:nvPr/>
        </p:nvSpPr>
        <p:spPr bwMode="auto">
          <a:xfrm>
            <a:off x="8527712" y="5816771"/>
            <a:ext cx="1239552" cy="492436"/>
          </a:xfrm>
          <a:prstGeom prst="rect">
            <a:avLst/>
          </a:prstGeom>
          <a:noFill/>
          <a:ln w="9525">
            <a:noFill/>
            <a:miter lim="800000"/>
            <a:headEnd/>
            <a:tailEnd/>
          </a:ln>
        </p:spPr>
        <p:txBody>
          <a:bodyPr wrap="square" lIns="121915" tIns="60957" rIns="121915" bIns="60957">
            <a:spAutoFit/>
          </a:body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sp>
        <p:nvSpPr>
          <p:cNvPr id="28" name="Rounded Rectangle 27"/>
          <p:cNvSpPr/>
          <p:nvPr/>
        </p:nvSpPr>
        <p:spPr>
          <a:xfrm>
            <a:off x="10098737" y="4608176"/>
            <a:ext cx="1344427" cy="166764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121915" tIns="60957" rIns="121915" bIns="60957"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32"/>
          <p:cNvSpPr txBox="1">
            <a:spLocks noChangeArrowheads="1"/>
          </p:cNvSpPr>
          <p:nvPr/>
        </p:nvSpPr>
        <p:spPr bwMode="auto">
          <a:xfrm>
            <a:off x="10191871" y="5783383"/>
            <a:ext cx="1239552" cy="492436"/>
          </a:xfrm>
          <a:prstGeom prst="rect">
            <a:avLst/>
          </a:prstGeom>
          <a:noFill/>
          <a:ln w="9525">
            <a:noFill/>
            <a:miter lim="800000"/>
            <a:headEnd/>
            <a:tailEnd/>
          </a:ln>
        </p:spPr>
        <p:txBody>
          <a:bodyPr wrap="square" lIns="121915" tIns="60957" rIns="121915" bIns="60957">
            <a:spAutoFit/>
          </a:body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sp>
        <p:nvSpPr>
          <p:cNvPr id="31" name="TextBox 11"/>
          <p:cNvSpPr txBox="1">
            <a:spLocks noChangeArrowheads="1"/>
          </p:cNvSpPr>
          <p:nvPr/>
        </p:nvSpPr>
        <p:spPr bwMode="auto">
          <a:xfrm>
            <a:off x="8787841" y="1551309"/>
            <a:ext cx="2211516" cy="400103"/>
          </a:xfrm>
          <a:prstGeom prst="rect">
            <a:avLst/>
          </a:prstGeom>
          <a:noFill/>
          <a:ln w="9525">
            <a:noFill/>
            <a:miter lim="800000"/>
            <a:headEnd/>
            <a:tailEnd/>
          </a:ln>
        </p:spPr>
        <p:txBody>
          <a:bodyPr wrap="square" lIns="121915" tIns="60957" rIns="121915" bIns="60957">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Traffic</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15" y="4966134"/>
            <a:ext cx="674156" cy="699125"/>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2647" y="2628852"/>
            <a:ext cx="577880" cy="693456"/>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3873" y="4966134"/>
            <a:ext cx="674156" cy="699125"/>
          </a:xfrm>
          <a:prstGeom prst="rect">
            <a:avLst/>
          </a:prstGeom>
        </p:spPr>
      </p:pic>
    </p:spTree>
    <p:custDataLst>
      <p:tags r:id="rId1"/>
    </p:custDataLst>
    <p:extLst>
      <p:ext uri="{BB962C8B-B14F-4D97-AF65-F5344CB8AC3E}">
        <p14:creationId xmlns:p14="http://schemas.microsoft.com/office/powerpoint/2010/main" val="127347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High-Availability Database Pattern</a:t>
            </a:r>
          </a:p>
        </p:txBody>
      </p:sp>
      <p:sp>
        <p:nvSpPr>
          <p:cNvPr id="22" name="Content Placeholder 2"/>
          <p:cNvSpPr>
            <a:spLocks noGrp="1"/>
          </p:cNvSpPr>
          <p:nvPr>
            <p:ph idx="1"/>
          </p:nvPr>
        </p:nvSpPr>
        <p:spPr>
          <a:xfrm>
            <a:off x="238539" y="1440304"/>
            <a:ext cx="8100594" cy="5230319"/>
          </a:xfrm>
        </p:spPr>
        <p:txBody>
          <a:bodyPr vert="horz" lIns="91440" tIns="45720" rIns="91440" bIns="45720" rtlCol="0">
            <a:normAutofit fontScale="85000" lnSpcReduction="20000"/>
          </a:bodyPr>
          <a:lstStyle/>
          <a:p>
            <a:pPr marL="0" lvl="1" indent="0">
              <a:lnSpc>
                <a:spcPct val="110000"/>
              </a:lnSpc>
              <a:spcBef>
                <a:spcPts val="1800"/>
              </a:spcBef>
              <a:buNone/>
            </a:pPr>
            <a:r>
              <a:rPr lang="en-US" sz="31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Pros:</a:t>
            </a:r>
          </a:p>
          <a:p>
            <a:pPr marL="628650" lvl="1" indent="-339725">
              <a:lnSpc>
                <a:spcPct val="120000"/>
              </a:lnSpc>
              <a:spcBef>
                <a:spcPts val="1200"/>
              </a:spcBef>
              <a:buClr>
                <a:schemeClr val="bg2">
                  <a:lumMod val="10000"/>
                </a:schemeClr>
              </a:buClr>
            </a:pPr>
            <a:r>
              <a:rPr lang="en-US" sz="2600" dirty="0"/>
              <a:t>One connection string for master and slave with automatic failover. </a:t>
            </a:r>
          </a:p>
          <a:p>
            <a:pPr marL="628650" lvl="1" indent="-339725">
              <a:lnSpc>
                <a:spcPct val="120000"/>
              </a:lnSpc>
              <a:spcBef>
                <a:spcPts val="1200"/>
              </a:spcBef>
              <a:buClr>
                <a:schemeClr val="bg2">
                  <a:lumMod val="10000"/>
                </a:schemeClr>
              </a:buClr>
            </a:pPr>
            <a:r>
              <a:rPr lang="en-US" sz="2600" dirty="0"/>
              <a:t>Maintenance does not bring down DB but causes failover.</a:t>
            </a:r>
          </a:p>
          <a:p>
            <a:pPr marL="628650" lvl="1" indent="-339725">
              <a:lnSpc>
                <a:spcPct val="120000"/>
              </a:lnSpc>
              <a:spcBef>
                <a:spcPts val="1200"/>
              </a:spcBef>
              <a:buClr>
                <a:schemeClr val="bg2">
                  <a:lumMod val="10000"/>
                </a:schemeClr>
              </a:buClr>
            </a:pPr>
            <a:r>
              <a:rPr lang="en-US" sz="2600" dirty="0"/>
              <a:t>Read replicas take load off of master.</a:t>
            </a:r>
          </a:p>
          <a:p>
            <a:pPr marL="0" lvl="1" indent="0">
              <a:lnSpc>
                <a:spcPct val="120000"/>
              </a:lnSpc>
              <a:spcBef>
                <a:spcPts val="1800"/>
              </a:spcBef>
              <a:buNone/>
            </a:pPr>
            <a:r>
              <a:rPr lang="en-US" sz="3100"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Implementation:</a:t>
            </a:r>
          </a:p>
          <a:p>
            <a:pPr marL="628650" lvl="1" indent="-339725">
              <a:lnSpc>
                <a:spcPct val="120000"/>
              </a:lnSpc>
              <a:spcBef>
                <a:spcPts val="1200"/>
              </a:spcBef>
              <a:buClr>
                <a:schemeClr val="bg2">
                  <a:lumMod val="10000"/>
                </a:schemeClr>
              </a:buClr>
            </a:pPr>
            <a:r>
              <a:rPr lang="en-US" sz="2600" dirty="0"/>
              <a:t>Create an Amazon RDS instance (Aurora, MariaDB, MySQL, Oracle, PostgreSQL or SQL Server).</a:t>
            </a:r>
          </a:p>
          <a:p>
            <a:pPr marL="628650" lvl="1" indent="-339725">
              <a:lnSpc>
                <a:spcPct val="120000"/>
              </a:lnSpc>
              <a:spcBef>
                <a:spcPts val="1200"/>
              </a:spcBef>
              <a:buClr>
                <a:schemeClr val="bg2">
                  <a:lumMod val="10000"/>
                </a:schemeClr>
              </a:buClr>
            </a:pPr>
            <a:r>
              <a:rPr lang="en-US" sz="2600" dirty="0"/>
              <a:t>Deploy in multiple Availability Zones.</a:t>
            </a:r>
          </a:p>
          <a:p>
            <a:pPr marL="628650" lvl="1" indent="-339725">
              <a:lnSpc>
                <a:spcPct val="120000"/>
              </a:lnSpc>
              <a:spcBef>
                <a:spcPts val="1200"/>
              </a:spcBef>
              <a:buClr>
                <a:schemeClr val="bg2">
                  <a:lumMod val="10000"/>
                </a:schemeClr>
              </a:buClr>
            </a:pPr>
            <a:r>
              <a:rPr lang="en-US" sz="2600" dirty="0"/>
              <a:t>Create read replicas for each zone (Aurora, MariaDB, MySQL, or PostgreSQL).</a:t>
            </a:r>
          </a:p>
        </p:txBody>
      </p:sp>
      <p:sp>
        <p:nvSpPr>
          <p:cNvPr id="7" name="Rounded Rectangle 6"/>
          <p:cNvSpPr/>
          <p:nvPr/>
        </p:nvSpPr>
        <p:spPr>
          <a:xfrm>
            <a:off x="8370584" y="2237499"/>
            <a:ext cx="1635339" cy="3045701"/>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121915" tIns="60957" rIns="121915" bIns="60957"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32"/>
          <p:cNvSpPr txBox="1">
            <a:spLocks noChangeArrowheads="1"/>
          </p:cNvSpPr>
          <p:nvPr/>
        </p:nvSpPr>
        <p:spPr bwMode="auto">
          <a:xfrm>
            <a:off x="8686520" y="4792109"/>
            <a:ext cx="1063757" cy="492436"/>
          </a:xfrm>
          <a:prstGeom prst="rect">
            <a:avLst/>
          </a:prstGeom>
          <a:noFill/>
          <a:ln w="9525">
            <a:noFill/>
            <a:miter lim="800000"/>
            <a:headEnd/>
            <a:tailEnd/>
          </a:ln>
        </p:spPr>
        <p:txBody>
          <a:bodyPr wrap="square" lIns="121915" tIns="60957" rIns="121915" bIns="60957">
            <a:spAutoFit/>
          </a:body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sp>
        <p:nvSpPr>
          <p:cNvPr id="9" name="Rounded Rectangle 8"/>
          <p:cNvSpPr/>
          <p:nvPr/>
        </p:nvSpPr>
        <p:spPr>
          <a:xfrm>
            <a:off x="10108360" y="2237499"/>
            <a:ext cx="1635339" cy="3045701"/>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121915" tIns="60957" rIns="121915" bIns="60957"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2"/>
          <p:cNvSpPr txBox="1">
            <a:spLocks noChangeArrowheads="1"/>
          </p:cNvSpPr>
          <p:nvPr/>
        </p:nvSpPr>
        <p:spPr bwMode="auto">
          <a:xfrm>
            <a:off x="10456328" y="4795486"/>
            <a:ext cx="1063757" cy="492436"/>
          </a:xfrm>
          <a:prstGeom prst="rect">
            <a:avLst/>
          </a:prstGeom>
          <a:noFill/>
          <a:ln w="9525">
            <a:noFill/>
            <a:miter lim="800000"/>
            <a:headEnd/>
            <a:tailEnd/>
          </a:ln>
        </p:spPr>
        <p:txBody>
          <a:bodyPr wrap="square" lIns="121915" tIns="60957" rIns="121915" bIns="60957">
            <a:spAutoFit/>
          </a:body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sp>
        <p:nvSpPr>
          <p:cNvPr id="11" name="TextBox 23"/>
          <p:cNvSpPr txBox="1">
            <a:spLocks noChangeArrowheads="1"/>
          </p:cNvSpPr>
          <p:nvPr/>
        </p:nvSpPr>
        <p:spPr bwMode="auto">
          <a:xfrm>
            <a:off x="8401751" y="3998119"/>
            <a:ext cx="1152987" cy="492436"/>
          </a:xfrm>
          <a:prstGeom prst="rect">
            <a:avLst/>
          </a:prstGeom>
          <a:noFill/>
          <a:ln w="9525">
            <a:noFill/>
            <a:miter lim="800000"/>
            <a:headEnd/>
            <a:tailEnd/>
          </a:ln>
        </p:spPr>
        <p:txBody>
          <a:bodyPr wrap="square" lIns="121915" tIns="60957" rIns="121915" bIns="60957">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RDS master</a:t>
            </a:r>
          </a:p>
        </p:txBody>
      </p:sp>
      <p:sp>
        <p:nvSpPr>
          <p:cNvPr id="14" name="TextBox 23"/>
          <p:cNvSpPr txBox="1">
            <a:spLocks noChangeArrowheads="1"/>
          </p:cNvSpPr>
          <p:nvPr/>
        </p:nvSpPr>
        <p:spPr bwMode="auto">
          <a:xfrm>
            <a:off x="10032603" y="4018350"/>
            <a:ext cx="1321197" cy="492436"/>
          </a:xfrm>
          <a:prstGeom prst="rect">
            <a:avLst/>
          </a:prstGeom>
          <a:noFill/>
          <a:ln w="9525">
            <a:noFill/>
            <a:miter lim="800000"/>
            <a:headEnd/>
            <a:tailEnd/>
          </a:ln>
        </p:spPr>
        <p:txBody>
          <a:bodyPr wrap="square" lIns="121915" tIns="60957" rIns="121915" bIns="60957">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RDS standby</a:t>
            </a:r>
          </a:p>
        </p:txBody>
      </p:sp>
      <p:cxnSp>
        <p:nvCxnSpPr>
          <p:cNvPr id="15" name="Straight Arrow Connector 14"/>
          <p:cNvCxnSpPr/>
          <p:nvPr/>
        </p:nvCxnSpPr>
        <p:spPr>
          <a:xfrm>
            <a:off x="9351482" y="3573125"/>
            <a:ext cx="958184" cy="0"/>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TextBox 23"/>
          <p:cNvSpPr txBox="1">
            <a:spLocks noChangeArrowheads="1"/>
          </p:cNvSpPr>
          <p:nvPr/>
        </p:nvSpPr>
        <p:spPr bwMode="auto">
          <a:xfrm>
            <a:off x="8253960" y="2313253"/>
            <a:ext cx="1310925" cy="492436"/>
          </a:xfrm>
          <a:prstGeom prst="rect">
            <a:avLst/>
          </a:prstGeom>
          <a:noFill/>
          <a:ln w="9525">
            <a:noFill/>
            <a:miter lim="800000"/>
            <a:headEnd/>
            <a:tailEnd/>
          </a:ln>
        </p:spPr>
        <p:txBody>
          <a:bodyPr wrap="square" lIns="121915" tIns="60957" rIns="121915" bIns="60957">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RDS </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read replica</a:t>
            </a:r>
          </a:p>
        </p:txBody>
      </p:sp>
      <p:sp>
        <p:nvSpPr>
          <p:cNvPr id="19" name="TextBox 23"/>
          <p:cNvSpPr txBox="1">
            <a:spLocks noChangeArrowheads="1"/>
          </p:cNvSpPr>
          <p:nvPr/>
        </p:nvSpPr>
        <p:spPr bwMode="auto">
          <a:xfrm>
            <a:off x="10508531" y="2346486"/>
            <a:ext cx="1310925" cy="492436"/>
          </a:xfrm>
          <a:prstGeom prst="rect">
            <a:avLst/>
          </a:prstGeom>
          <a:noFill/>
          <a:ln w="9525">
            <a:noFill/>
            <a:miter lim="800000"/>
            <a:headEnd/>
            <a:tailEnd/>
          </a:ln>
        </p:spPr>
        <p:txBody>
          <a:bodyPr wrap="square" lIns="121915" tIns="60957" rIns="121915" bIns="60957">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RDS </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read replica</a:t>
            </a:r>
          </a:p>
        </p:txBody>
      </p:sp>
      <p:cxnSp>
        <p:nvCxnSpPr>
          <p:cNvPr id="20" name="Straight Arrow Connector 19"/>
          <p:cNvCxnSpPr/>
          <p:nvPr/>
        </p:nvCxnSpPr>
        <p:spPr>
          <a:xfrm flipV="1">
            <a:off x="8892220" y="2762088"/>
            <a:ext cx="581170" cy="436840"/>
          </a:xfrm>
          <a:prstGeom prst="straightConnector1">
            <a:avLst/>
          </a:prstGeom>
          <a:ln w="28575">
            <a:solidFill>
              <a:schemeClr val="accent1"/>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9328907" y="2800711"/>
            <a:ext cx="914230" cy="675283"/>
          </a:xfrm>
          <a:prstGeom prst="straightConnector1">
            <a:avLst/>
          </a:prstGeom>
          <a:ln w="28575">
            <a:solidFill>
              <a:schemeClr val="accent1"/>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4132" y="3243949"/>
            <a:ext cx="609759" cy="803773"/>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5381" y="2434409"/>
            <a:ext cx="335777" cy="442616"/>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5669" y="2429510"/>
            <a:ext cx="335777" cy="442616"/>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5574" y="3253823"/>
            <a:ext cx="609759" cy="803773"/>
          </a:xfrm>
          <a:prstGeom prst="rect">
            <a:avLst/>
          </a:prstGeom>
        </p:spPr>
      </p:pic>
    </p:spTree>
    <p:custDataLst>
      <p:tags r:id="rId1"/>
    </p:custDataLst>
    <p:extLst>
      <p:ext uri="{BB962C8B-B14F-4D97-AF65-F5344CB8AC3E}">
        <p14:creationId xmlns:p14="http://schemas.microsoft.com/office/powerpoint/2010/main" val="422160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Floating IP Address Pattern</a:t>
            </a:r>
          </a:p>
        </p:txBody>
      </p:sp>
      <p:sp>
        <p:nvSpPr>
          <p:cNvPr id="23" name="Content Placeholder 2"/>
          <p:cNvSpPr>
            <a:spLocks noGrp="1"/>
          </p:cNvSpPr>
          <p:nvPr>
            <p:ph idx="1"/>
          </p:nvPr>
        </p:nvSpPr>
        <p:spPr>
          <a:xfrm>
            <a:off x="238538" y="1333624"/>
            <a:ext cx="11024193" cy="6300197"/>
          </a:xfrm>
        </p:spPr>
        <p:txBody>
          <a:bodyPr vert="horz" lIns="91440" tIns="45720" rIns="91440" bIns="45720" rtlCol="0">
            <a:normAutofit/>
          </a:bodyPr>
          <a:lstStyle/>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Problem: </a:t>
            </a:r>
            <a:r>
              <a:rPr lang="en-US" sz="2200" dirty="0"/>
              <a:t>Your instance fails or you need to upgrade it, so you need to push traffic to another instance with the same public IP address.</a:t>
            </a:r>
          </a:p>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Solution: </a:t>
            </a:r>
            <a:r>
              <a:rPr lang="en-US" sz="2200" dirty="0"/>
              <a:t>Use an Elastic IP address.</a:t>
            </a:r>
          </a:p>
          <a:p>
            <a:pPr marL="0" indent="0">
              <a:lnSpc>
                <a:spcPct val="100000"/>
              </a:lnSpc>
              <a:spcBef>
                <a:spcPts val="0"/>
              </a:spcBef>
              <a:buNone/>
            </a:pPr>
            <a:endParaRPr lang="en-US" sz="1200" dirty="0"/>
          </a:p>
          <a:p>
            <a:pPr marL="0" lvl="1" indent="0">
              <a:lnSpc>
                <a:spcPct val="100000"/>
              </a:lnSpc>
              <a:spcBef>
                <a:spcPts val="0"/>
              </a:spcBef>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Pros:</a:t>
            </a:r>
          </a:p>
          <a:p>
            <a:pPr marL="0" lvl="1" indent="0">
              <a:lnSpc>
                <a:spcPct val="100000"/>
              </a:lnSpc>
              <a:spcBef>
                <a:spcPts val="0"/>
              </a:spcBef>
              <a:buClr>
                <a:schemeClr val="bg2">
                  <a:lumMod val="10000"/>
                </a:schemeClr>
              </a:buClr>
            </a:pPr>
            <a:r>
              <a:rPr lang="en-US" dirty="0"/>
              <a:t> </a:t>
            </a:r>
            <a:r>
              <a:rPr lang="en-US" sz="2200" dirty="0"/>
              <a:t>Since we are moving the Elastic IP address, DNS will not need to be updated.</a:t>
            </a:r>
          </a:p>
          <a:p>
            <a:pPr marL="0" lvl="1" indent="0">
              <a:lnSpc>
                <a:spcPct val="100000"/>
              </a:lnSpc>
              <a:spcBef>
                <a:spcPts val="0"/>
              </a:spcBef>
              <a:buClr>
                <a:schemeClr val="bg2">
                  <a:lumMod val="10000"/>
                </a:schemeClr>
              </a:buClr>
            </a:pPr>
            <a:r>
              <a:rPr lang="en-US" sz="2200" dirty="0"/>
              <a:t> Fallback is as easy as moving the Elastic IP address back to the original instance.</a:t>
            </a:r>
          </a:p>
          <a:p>
            <a:pPr marL="0" lvl="1" indent="0">
              <a:lnSpc>
                <a:spcPct val="100000"/>
              </a:lnSpc>
              <a:spcBef>
                <a:spcPts val="0"/>
              </a:spcBef>
              <a:buClr>
                <a:schemeClr val="bg2">
                  <a:lumMod val="10000"/>
                </a:schemeClr>
              </a:buClr>
            </a:pPr>
            <a:r>
              <a:rPr lang="en-US" sz="2200" dirty="0"/>
              <a:t> Elastic IP addresses can be moved across instances in different </a:t>
            </a:r>
            <a:br>
              <a:rPr lang="en-US" sz="2200" dirty="0"/>
            </a:br>
            <a:r>
              <a:rPr lang="en-US" sz="2200" dirty="0"/>
              <a:t>    zones in the same region.</a:t>
            </a:r>
            <a:br>
              <a:rPr lang="en-US" sz="2200" dirty="0"/>
            </a:br>
            <a:endParaRPr lang="en-US" sz="1200" dirty="0"/>
          </a:p>
          <a:p>
            <a:pPr marL="0" lvl="1" indent="0">
              <a:lnSpc>
                <a:spcPct val="100000"/>
              </a:lnSpc>
              <a:spcBef>
                <a:spcPts val="0"/>
              </a:spcBef>
              <a:buNone/>
            </a:pPr>
            <a:r>
              <a:rPr lang="en-US"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Implementation:</a:t>
            </a:r>
          </a:p>
          <a:p>
            <a:pPr marL="0" lvl="1" indent="0">
              <a:lnSpc>
                <a:spcPct val="100000"/>
              </a:lnSpc>
              <a:spcBef>
                <a:spcPts val="0"/>
              </a:spcBef>
              <a:buClr>
                <a:schemeClr val="bg2">
                  <a:lumMod val="10000"/>
                </a:schemeClr>
              </a:buClr>
            </a:pPr>
            <a:r>
              <a:rPr lang="en-US" sz="2200" dirty="0"/>
              <a:t> Allocate the Elastic IP address for the EC2 instance.</a:t>
            </a:r>
          </a:p>
          <a:p>
            <a:pPr marL="0" lvl="1" indent="0">
              <a:lnSpc>
                <a:spcPct val="100000"/>
              </a:lnSpc>
              <a:spcBef>
                <a:spcPts val="0"/>
              </a:spcBef>
              <a:buClr>
                <a:schemeClr val="bg2">
                  <a:lumMod val="10000"/>
                </a:schemeClr>
              </a:buClr>
            </a:pPr>
            <a:r>
              <a:rPr lang="en-US" sz="2200" dirty="0"/>
              <a:t> Upon failure or upgrade, launch a new EC2 instance.</a:t>
            </a:r>
          </a:p>
          <a:p>
            <a:pPr marL="0" lvl="1" indent="0">
              <a:lnSpc>
                <a:spcPct val="100000"/>
              </a:lnSpc>
              <a:spcBef>
                <a:spcPts val="0"/>
              </a:spcBef>
              <a:buClr>
                <a:schemeClr val="bg2">
                  <a:lumMod val="10000"/>
                </a:schemeClr>
              </a:buClr>
            </a:pPr>
            <a:r>
              <a:rPr lang="en-US" sz="2200" dirty="0"/>
              <a:t> Disassociate the Elastic IP address from the EC2 instance and associate </a:t>
            </a:r>
            <a:br>
              <a:rPr lang="en-US" sz="2200" dirty="0"/>
            </a:br>
            <a:r>
              <a:rPr lang="en-US" sz="2200" dirty="0"/>
              <a:t>    it to the new EC2 instance.</a:t>
            </a:r>
          </a:p>
        </p:txBody>
      </p:sp>
      <p:sp>
        <p:nvSpPr>
          <p:cNvPr id="4" name="Text Placeholder 2"/>
          <p:cNvSpPr txBox="1">
            <a:spLocks/>
          </p:cNvSpPr>
          <p:nvPr/>
        </p:nvSpPr>
        <p:spPr>
          <a:xfrm>
            <a:off x="447873" y="767822"/>
            <a:ext cx="7248015" cy="4851532"/>
          </a:xfrm>
          <a:prstGeom prst="rect">
            <a:avLst/>
          </a:prstGeom>
        </p:spPr>
        <p:txBody>
          <a:bodyPr lIns="121915" tIns="60957" rIns="121915" bIns="60957"/>
          <a:lstStyle>
            <a:lvl1pPr marL="342900" indent="-342900" algn="l" defTabSz="457200" rtl="0" eaLnBrk="1" latinLnBrk="0" hangingPunct="1">
              <a:spcBef>
                <a:spcPct val="20000"/>
              </a:spcBef>
              <a:buFont typeface="Arial"/>
              <a:buChar char="•"/>
              <a:defRPr sz="1800" kern="1200">
                <a:ln>
                  <a:noFill/>
                </a:ln>
                <a:solidFill>
                  <a:srgbClr val="333334"/>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rgbClr val="333334"/>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rgbClr val="333334"/>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rgbClr val="333334"/>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rgbClr val="33333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cxnSp>
        <p:nvCxnSpPr>
          <p:cNvPr id="6" name="Straight Arrow Connector 5"/>
          <p:cNvCxnSpPr>
            <a:stCxn id="13" idx="2"/>
          </p:cNvCxnSpPr>
          <p:nvPr/>
        </p:nvCxnSpPr>
        <p:spPr>
          <a:xfrm>
            <a:off x="10744668" y="2839835"/>
            <a:ext cx="9170" cy="518275"/>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9959848" y="3966444"/>
            <a:ext cx="518262" cy="1343316"/>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1089844" y="3966444"/>
            <a:ext cx="455336" cy="1345915"/>
          </a:xfrm>
          <a:prstGeom prst="straightConnector1">
            <a:avLst/>
          </a:prstGeom>
          <a:ln w="28575">
            <a:solidFill>
              <a:schemeClr val="accent1"/>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 name="TextBox 38"/>
          <p:cNvSpPr txBox="1">
            <a:spLocks noChangeArrowheads="1"/>
          </p:cNvSpPr>
          <p:nvPr/>
        </p:nvSpPr>
        <p:spPr bwMode="auto">
          <a:xfrm>
            <a:off x="9981410" y="2532064"/>
            <a:ext cx="1526515" cy="307771"/>
          </a:xfrm>
          <a:prstGeom prst="rect">
            <a:avLst/>
          </a:prstGeom>
          <a:noFill/>
          <a:ln w="9525">
            <a:noFill/>
            <a:miter lim="800000"/>
            <a:headEnd/>
            <a:tailEnd/>
          </a:ln>
        </p:spPr>
        <p:txBody>
          <a:bodyPr wrap="square" lIns="121915" tIns="60957" rIns="121915" bIns="60957">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Amazon Route 53</a:t>
            </a:r>
          </a:p>
        </p:txBody>
      </p:sp>
      <p:sp>
        <p:nvSpPr>
          <p:cNvPr id="15" name="TextBox 15"/>
          <p:cNvSpPr txBox="1">
            <a:spLocks noChangeArrowheads="1"/>
          </p:cNvSpPr>
          <p:nvPr/>
        </p:nvSpPr>
        <p:spPr bwMode="auto">
          <a:xfrm>
            <a:off x="10294724" y="3474008"/>
            <a:ext cx="943579" cy="492436"/>
          </a:xfrm>
          <a:prstGeom prst="rect">
            <a:avLst/>
          </a:prstGeom>
          <a:noFill/>
          <a:ln w="9525">
            <a:noFill/>
            <a:miter lim="800000"/>
            <a:headEnd/>
            <a:tailEnd/>
          </a:ln>
        </p:spPr>
        <p:txBody>
          <a:bodyPr wrap="square" lIns="121915" tIns="60957" rIns="121915" bIns="60957">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Elastic IP address</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2828" y="5296794"/>
            <a:ext cx="726376" cy="753279"/>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3468" y="3352856"/>
            <a:ext cx="726376" cy="213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1480" y="1801854"/>
            <a:ext cx="726376" cy="72637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1992" y="5309760"/>
            <a:ext cx="726376" cy="753279"/>
          </a:xfrm>
          <a:prstGeom prst="rect">
            <a:avLst/>
          </a:prstGeom>
        </p:spPr>
      </p:pic>
      <p:sp>
        <p:nvSpPr>
          <p:cNvPr id="3" name="Multiply 2"/>
          <p:cNvSpPr/>
          <p:nvPr/>
        </p:nvSpPr>
        <p:spPr>
          <a:xfrm>
            <a:off x="9981411" y="4352925"/>
            <a:ext cx="508981" cy="406400"/>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Multiply 27"/>
          <p:cNvSpPr/>
          <p:nvPr/>
        </p:nvSpPr>
        <p:spPr>
          <a:xfrm>
            <a:off x="9331661" y="5184954"/>
            <a:ext cx="1146449" cy="915391"/>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3137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Floating Interface Pattern</a:t>
            </a:r>
          </a:p>
        </p:txBody>
      </p:sp>
      <p:sp>
        <p:nvSpPr>
          <p:cNvPr id="30" name="Content Placeholder 2"/>
          <p:cNvSpPr>
            <a:spLocks noGrp="1"/>
          </p:cNvSpPr>
          <p:nvPr>
            <p:ph idx="1"/>
          </p:nvPr>
        </p:nvSpPr>
        <p:spPr>
          <a:xfrm>
            <a:off x="238539" y="1328011"/>
            <a:ext cx="11723612" cy="5136958"/>
          </a:xfrm>
        </p:spPr>
        <p:txBody>
          <a:bodyPr>
            <a:noAutofit/>
          </a:bodyPr>
          <a:lstStyle/>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Problem: </a:t>
            </a: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When an instance fails or needs to be upgraded, traffic must be pushed to another instance with the same public and private IP addresses and the same network interface.</a:t>
            </a:r>
          </a:p>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Solution: </a:t>
            </a: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Deploy your application in VPC and use an elastic network interface (ENI) on eth1 that can be moved between instances.</a:t>
            </a:r>
          </a:p>
          <a:p>
            <a:pPr marL="0" indent="0">
              <a:lnSpc>
                <a:spcPct val="100000"/>
              </a:lnSpc>
              <a:spcBef>
                <a:spcPts val="0"/>
              </a:spcBef>
              <a:buNone/>
            </a:pP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Pros</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p>
          <a:p>
            <a:pPr marL="0" lvl="1" indent="-342900">
              <a:lnSpc>
                <a:spcPct val="100000"/>
              </a:lnSpc>
              <a:spcBef>
                <a:spcPts val="0"/>
              </a:spcBef>
              <a:buClr>
                <a:schemeClr val="bg2">
                  <a:lumMod val="10000"/>
                </a:schemeClr>
              </a:buClr>
            </a:pPr>
            <a:r>
              <a:rPr lang="en-US" sz="2200" dirty="0"/>
              <a:t>DNS will not need to be updated.</a:t>
            </a:r>
          </a:p>
          <a:p>
            <a:pPr marL="0" lvl="1" indent="-342900">
              <a:lnSpc>
                <a:spcPct val="100000"/>
              </a:lnSpc>
              <a:spcBef>
                <a:spcPts val="0"/>
              </a:spcBef>
              <a:buClr>
                <a:schemeClr val="bg2">
                  <a:lumMod val="10000"/>
                </a:schemeClr>
              </a:buClr>
            </a:pPr>
            <a:r>
              <a:rPr lang="en-US" sz="2200" dirty="0"/>
              <a:t>Easy rollback: move the ENI back to the original instance.</a:t>
            </a:r>
          </a:p>
          <a:p>
            <a:pPr marL="0" lvl="1" indent="-342900">
              <a:lnSpc>
                <a:spcPct val="100000"/>
              </a:lnSpc>
              <a:spcBef>
                <a:spcPts val="0"/>
              </a:spcBef>
              <a:buClr>
                <a:schemeClr val="bg2">
                  <a:lumMod val="10000"/>
                </a:schemeClr>
              </a:buClr>
            </a:pPr>
            <a:r>
              <a:rPr lang="en-US" sz="2200" dirty="0"/>
              <a:t>Anything pointing to the public or private IP on the instance will </a:t>
            </a:r>
            <a:br>
              <a:rPr lang="en-US" sz="2200" dirty="0"/>
            </a:br>
            <a:r>
              <a:rPr lang="en-US" sz="2200" dirty="0"/>
              <a:t>     not need to be updated.</a:t>
            </a:r>
          </a:p>
          <a:p>
            <a:pPr marL="0" lvl="1" indent="-342900">
              <a:lnSpc>
                <a:spcPct val="100000"/>
              </a:lnSpc>
              <a:spcBef>
                <a:spcPts val="0"/>
              </a:spcBef>
              <a:buClr>
                <a:schemeClr val="bg2">
                  <a:lumMod val="10000"/>
                </a:schemeClr>
              </a:buClr>
            </a:pPr>
            <a:r>
              <a:rPr lang="en-US" sz="2200" dirty="0"/>
              <a:t>ENIs can be moved across instances in a subnet.</a:t>
            </a:r>
          </a:p>
          <a:p>
            <a:pPr marL="0" lvl="1" indent="0">
              <a:lnSpc>
                <a:spcPct val="100000"/>
              </a:lnSpc>
              <a:spcBef>
                <a:spcPts val="0"/>
              </a:spcBef>
              <a:buNone/>
            </a:pPr>
            <a:r>
              <a:rPr lang="en-US"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Implementation:</a:t>
            </a:r>
          </a:p>
          <a:p>
            <a:pPr marL="0" lvl="1" indent="-342900">
              <a:lnSpc>
                <a:spcPct val="100000"/>
              </a:lnSpc>
              <a:spcBef>
                <a:spcPts val="0"/>
              </a:spcBef>
              <a:buClr>
                <a:schemeClr val="bg2">
                  <a:lumMod val="10000"/>
                </a:schemeClr>
              </a:buClr>
            </a:pPr>
            <a:r>
              <a:rPr lang="en-US" sz="2200" dirty="0"/>
              <a:t>Allocate the ENI for the instance.</a:t>
            </a:r>
          </a:p>
          <a:p>
            <a:pPr marL="0" lvl="1" indent="-342900">
              <a:lnSpc>
                <a:spcPct val="100000"/>
              </a:lnSpc>
              <a:spcBef>
                <a:spcPts val="0"/>
              </a:spcBef>
              <a:buClr>
                <a:schemeClr val="bg2">
                  <a:lumMod val="10000"/>
                </a:schemeClr>
              </a:buClr>
            </a:pPr>
            <a:r>
              <a:rPr lang="en-US" sz="2200" dirty="0"/>
              <a:t>Upon failure or upgrade, launch a new instance.</a:t>
            </a:r>
          </a:p>
          <a:p>
            <a:pPr marL="0" lvl="1" indent="-342900">
              <a:lnSpc>
                <a:spcPct val="100000"/>
              </a:lnSpc>
              <a:spcBef>
                <a:spcPts val="0"/>
              </a:spcBef>
              <a:buClr>
                <a:schemeClr val="bg2">
                  <a:lumMod val="10000"/>
                </a:schemeClr>
              </a:buClr>
            </a:pPr>
            <a:r>
              <a:rPr lang="en-US" sz="2200" dirty="0"/>
              <a:t>Detach the ENI from the instance and attach it to the new instance.</a:t>
            </a:r>
          </a:p>
        </p:txBody>
      </p:sp>
      <p:sp>
        <p:nvSpPr>
          <p:cNvPr id="4" name="Text Placeholder 2"/>
          <p:cNvSpPr txBox="1">
            <a:spLocks/>
          </p:cNvSpPr>
          <p:nvPr/>
        </p:nvSpPr>
        <p:spPr>
          <a:xfrm>
            <a:off x="373224" y="751683"/>
            <a:ext cx="7491761" cy="5513812"/>
          </a:xfrm>
          <a:prstGeom prst="rect">
            <a:avLst/>
          </a:prstGeom>
        </p:spPr>
        <p:txBody>
          <a:bodyPr lIns="121915" tIns="60957" rIns="121915" bIns="60957"/>
          <a:lstStyle>
            <a:lvl1pPr marL="342900" indent="-342900" algn="l" defTabSz="457200" rtl="0" eaLnBrk="1" latinLnBrk="0" hangingPunct="1">
              <a:spcBef>
                <a:spcPct val="20000"/>
              </a:spcBef>
              <a:buFont typeface="Arial"/>
              <a:buChar char="•"/>
              <a:defRPr sz="1800" kern="1200">
                <a:ln>
                  <a:noFill/>
                </a:ln>
                <a:solidFill>
                  <a:srgbClr val="333334"/>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rgbClr val="333334"/>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rgbClr val="333334"/>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rgbClr val="333334"/>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rgbClr val="33333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09559" lvl="1" indent="0">
              <a:buNone/>
            </a:pPr>
            <a:endParaRPr lang="en-US" sz="1333" dirty="0"/>
          </a:p>
        </p:txBody>
      </p:sp>
      <p:cxnSp>
        <p:nvCxnSpPr>
          <p:cNvPr id="18" name="Straight Arrow Connector 17"/>
          <p:cNvCxnSpPr>
            <a:stCxn id="19" idx="2"/>
          </p:cNvCxnSpPr>
          <p:nvPr/>
        </p:nvCxnSpPr>
        <p:spPr>
          <a:xfrm flipH="1">
            <a:off x="9994429" y="3873590"/>
            <a:ext cx="1633" cy="582908"/>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9" name="TextBox 38"/>
          <p:cNvSpPr txBox="1">
            <a:spLocks noChangeArrowheads="1"/>
          </p:cNvSpPr>
          <p:nvPr/>
        </p:nvSpPr>
        <p:spPr bwMode="auto">
          <a:xfrm>
            <a:off x="8925751" y="3565819"/>
            <a:ext cx="2140625" cy="307771"/>
          </a:xfrm>
          <a:prstGeom prst="rect">
            <a:avLst/>
          </a:prstGeom>
          <a:noFill/>
          <a:ln w="9525">
            <a:noFill/>
            <a:miter lim="800000"/>
            <a:headEnd/>
            <a:tailEnd/>
          </a:ln>
        </p:spPr>
        <p:txBody>
          <a:bodyPr wrap="square" lIns="121915" tIns="60957" rIns="121915" bIns="60957">
            <a:spAutoFit/>
          </a:bodyPr>
          <a:lstStyle/>
          <a:p>
            <a:pPr algn="ctr"/>
            <a:r>
              <a:rPr lang="en-US" sz="1200" b="1" dirty="0">
                <a:latin typeface="Arial"/>
                <a:ea typeface="Verdana" pitchFamily="34" charset="0"/>
                <a:cs typeface="Arial"/>
              </a:rPr>
              <a:t>Amazon Route 53</a:t>
            </a:r>
          </a:p>
        </p:txBody>
      </p:sp>
      <p:sp>
        <p:nvSpPr>
          <p:cNvPr id="21" name="TextBox 15"/>
          <p:cNvSpPr txBox="1">
            <a:spLocks noChangeArrowheads="1"/>
          </p:cNvSpPr>
          <p:nvPr/>
        </p:nvSpPr>
        <p:spPr bwMode="auto">
          <a:xfrm>
            <a:off x="9522505" y="4699794"/>
            <a:ext cx="891297" cy="492436"/>
          </a:xfrm>
          <a:prstGeom prst="rect">
            <a:avLst/>
          </a:prstGeom>
          <a:noFill/>
          <a:ln w="9525">
            <a:noFill/>
            <a:miter lim="800000"/>
            <a:headEnd/>
            <a:tailEnd/>
          </a:ln>
        </p:spPr>
        <p:txBody>
          <a:bodyPr wrap="square" lIns="121915" tIns="60957" rIns="121915" bIns="60957">
            <a:spAutoFit/>
          </a:bodyPr>
          <a:lstStyle/>
          <a:p>
            <a:pPr algn="ctr"/>
            <a:r>
              <a:rPr lang="en-US" sz="1200" b="1" dirty="0">
                <a:latin typeface="Arial"/>
                <a:ea typeface="Verdana" pitchFamily="34" charset="0"/>
                <a:cs typeface="Arial"/>
              </a:rPr>
              <a:t>ENI (eth1)</a:t>
            </a:r>
          </a:p>
        </p:txBody>
      </p:sp>
      <p:cxnSp>
        <p:nvCxnSpPr>
          <p:cNvPr id="23" name="Straight Arrow Connector 22"/>
          <p:cNvCxnSpPr/>
          <p:nvPr/>
        </p:nvCxnSpPr>
        <p:spPr>
          <a:xfrm flipH="1">
            <a:off x="9172066" y="4974324"/>
            <a:ext cx="478788" cy="415394"/>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0329756" y="4974324"/>
            <a:ext cx="614871" cy="417800"/>
          </a:xfrm>
          <a:prstGeom prst="straightConnector1">
            <a:avLst/>
          </a:prstGeom>
          <a:ln w="28575">
            <a:solidFill>
              <a:schemeClr val="accent1"/>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0854" y="4439565"/>
            <a:ext cx="712991" cy="209703"/>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4267" y="2926824"/>
            <a:ext cx="695489" cy="695489"/>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5751" y="5474769"/>
            <a:ext cx="663509" cy="688083"/>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5485" y="5467607"/>
            <a:ext cx="663509" cy="688083"/>
          </a:xfrm>
          <a:prstGeom prst="rect">
            <a:avLst/>
          </a:prstGeom>
        </p:spPr>
      </p:pic>
    </p:spTree>
    <p:custDataLst>
      <p:tags r:id="rId1"/>
    </p:custDataLst>
    <p:extLst>
      <p:ext uri="{BB962C8B-B14F-4D97-AF65-F5344CB8AC3E}">
        <p14:creationId xmlns:p14="http://schemas.microsoft.com/office/powerpoint/2010/main" val="3504931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State-Sharing</a:t>
            </a:r>
          </a:p>
        </p:txBody>
      </p:sp>
      <p:sp>
        <p:nvSpPr>
          <p:cNvPr id="6" name="Content Placeholder 2"/>
          <p:cNvSpPr>
            <a:spLocks noGrp="1"/>
          </p:cNvSpPr>
          <p:nvPr>
            <p:ph idx="1"/>
          </p:nvPr>
        </p:nvSpPr>
        <p:spPr>
          <a:xfrm>
            <a:off x="238539" y="1342826"/>
            <a:ext cx="7731998" cy="5233211"/>
          </a:xfrm>
        </p:spPr>
        <p:txBody>
          <a:bodyPr>
            <a:noAutofit/>
          </a:bodyPr>
          <a:lstStyle/>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Problem: </a:t>
            </a: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You want your application to be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stateless</a:t>
            </a: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 in order to better scale horizontally.</a:t>
            </a:r>
          </a:p>
          <a:p>
            <a:pPr marL="0" indent="0">
              <a:lnSpc>
                <a:spcPct val="100000"/>
              </a:lnSpc>
              <a:spcBef>
                <a:spcPts val="0"/>
              </a:spcBef>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Solution: </a:t>
            </a: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Move state off your server into a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key-value</a:t>
            </a:r>
            <a:r>
              <a:rPr lang="en-US" sz="2200" b="1"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store.</a:t>
            </a:r>
          </a:p>
          <a:p>
            <a:pPr marL="0" indent="0">
              <a:lnSpc>
                <a:spcPct val="100000"/>
              </a:lnSpc>
              <a:spcBef>
                <a:spcPts val="0"/>
              </a:spcBef>
              <a:buNone/>
            </a:pPr>
            <a:endParaRPr lang="en-US" sz="1200" dirty="0"/>
          </a:p>
          <a:p>
            <a:pPr marL="0" lvl="1" indent="0">
              <a:lnSpc>
                <a:spcPct val="100000"/>
              </a:lnSpc>
              <a:spcBef>
                <a:spcPts val="0"/>
              </a:spcBef>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Pros:</a:t>
            </a:r>
          </a:p>
          <a:p>
            <a:pPr marL="0" lvl="1" indent="-342900">
              <a:lnSpc>
                <a:spcPct val="100000"/>
              </a:lnSpc>
              <a:spcBef>
                <a:spcPts val="0"/>
              </a:spcBef>
              <a:buClr>
                <a:schemeClr val="bg2">
                  <a:lumMod val="10000"/>
                </a:schemeClr>
              </a:buClr>
            </a:pPr>
            <a:r>
              <a:rPr lang="en-US" sz="2200" dirty="0"/>
              <a:t>This lets you use the scale-out pattern without having to</a:t>
            </a:r>
            <a:br>
              <a:rPr lang="en-US" sz="2200" dirty="0"/>
            </a:br>
            <a:r>
              <a:rPr lang="en-US" sz="2200" dirty="0"/>
              <a:t>     worry about inheritance or loss of state information.</a:t>
            </a:r>
          </a:p>
          <a:p>
            <a:pPr marL="0" lvl="1" indent="0">
              <a:lnSpc>
                <a:spcPct val="100000"/>
              </a:lnSpc>
              <a:spcBef>
                <a:spcPts val="0"/>
              </a:spcBef>
              <a:buNone/>
            </a:pPr>
            <a:r>
              <a:rPr lang="en-US"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Implementation:</a:t>
            </a:r>
          </a:p>
          <a:p>
            <a:pPr marL="0" lvl="1" indent="-342900">
              <a:lnSpc>
                <a:spcPct val="100000"/>
              </a:lnSpc>
              <a:spcBef>
                <a:spcPts val="0"/>
              </a:spcBef>
              <a:buClr>
                <a:schemeClr val="bg2">
                  <a:lumMod val="10000"/>
                </a:schemeClr>
              </a:buClr>
            </a:pPr>
            <a:r>
              <a:rPr lang="en-US" sz="2200" dirty="0"/>
              <a:t>Use Amazon </a:t>
            </a:r>
            <a:r>
              <a:rPr lang="en-US" sz="2200" dirty="0" err="1"/>
              <a:t>ElastiCache</a:t>
            </a:r>
            <a:r>
              <a:rPr lang="en-US" sz="2200" dirty="0"/>
              <a:t> and </a:t>
            </a:r>
            <a:r>
              <a:rPr lang="en-US" sz="2200" dirty="0" err="1"/>
              <a:t>DynamoDB</a:t>
            </a:r>
            <a:r>
              <a:rPr lang="en-US" sz="2200" dirty="0"/>
              <a:t> for data storage.</a:t>
            </a:r>
          </a:p>
          <a:p>
            <a:pPr marL="0" lvl="1" indent="-342900">
              <a:lnSpc>
                <a:spcPct val="100000"/>
              </a:lnSpc>
              <a:spcBef>
                <a:spcPts val="0"/>
              </a:spcBef>
              <a:buClr>
                <a:schemeClr val="bg2">
                  <a:lumMod val="10000"/>
                </a:schemeClr>
              </a:buClr>
            </a:pPr>
            <a:r>
              <a:rPr lang="en-US" sz="2200" dirty="0"/>
              <a:t>Prepare a data store for storing the state information. </a:t>
            </a:r>
          </a:p>
          <a:p>
            <a:pPr marL="0" lvl="1" indent="-342900">
              <a:lnSpc>
                <a:spcPct val="100000"/>
              </a:lnSpc>
              <a:spcBef>
                <a:spcPts val="0"/>
              </a:spcBef>
              <a:buClr>
                <a:schemeClr val="bg2">
                  <a:lumMod val="10000"/>
                </a:schemeClr>
              </a:buClr>
            </a:pPr>
            <a:r>
              <a:rPr lang="en-US" sz="2200" dirty="0"/>
              <a:t>Use, as a key in the data store, an ID that identifies the</a:t>
            </a:r>
            <a:br>
              <a:rPr lang="en-US" sz="2200" dirty="0"/>
            </a:br>
            <a:r>
              <a:rPr lang="en-US" sz="2200" dirty="0"/>
              <a:t>     user (a session ID or user ID), and store the user </a:t>
            </a:r>
            <a:br>
              <a:rPr lang="en-US" sz="2200" dirty="0"/>
            </a:br>
            <a:r>
              <a:rPr lang="en-US" sz="2200" dirty="0"/>
              <a:t>     information as a value. </a:t>
            </a:r>
          </a:p>
          <a:p>
            <a:pPr marL="0" lvl="1" indent="-342900">
              <a:lnSpc>
                <a:spcPct val="100000"/>
              </a:lnSpc>
              <a:spcBef>
                <a:spcPts val="0"/>
              </a:spcBef>
              <a:buClr>
                <a:schemeClr val="bg2">
                  <a:lumMod val="10000"/>
                </a:schemeClr>
              </a:buClr>
            </a:pPr>
            <a:r>
              <a:rPr lang="en-US" sz="2200" dirty="0"/>
              <a:t>Store, reference, and update the state information in the</a:t>
            </a:r>
            <a:br>
              <a:rPr lang="en-US" sz="2200" dirty="0"/>
            </a:br>
            <a:r>
              <a:rPr lang="en-US" sz="2200" dirty="0"/>
              <a:t>    data store, instead of storing it in the web/APP server.</a:t>
            </a:r>
          </a:p>
          <a:p>
            <a:pPr marL="0">
              <a:lnSpc>
                <a:spcPct val="100000"/>
              </a:lnSpc>
              <a:spcBef>
                <a:spcPts val="0"/>
              </a:spcBef>
            </a:pPr>
            <a:endParaRPr lang="en-US" sz="2200" dirty="0"/>
          </a:p>
        </p:txBody>
      </p:sp>
      <p:sp>
        <p:nvSpPr>
          <p:cNvPr id="5" name="Text Placeholder 2"/>
          <p:cNvSpPr txBox="1">
            <a:spLocks/>
          </p:cNvSpPr>
          <p:nvPr/>
        </p:nvSpPr>
        <p:spPr>
          <a:xfrm>
            <a:off x="348346" y="651284"/>
            <a:ext cx="6867860" cy="4754360"/>
          </a:xfrm>
          <a:prstGeom prst="rect">
            <a:avLst/>
          </a:prstGeom>
        </p:spPr>
        <p:txBody>
          <a:bodyPr lIns="121915" tIns="60957" rIns="121915" bIns="60957"/>
          <a:lstStyle>
            <a:lvl1pPr marL="342900" indent="-342900" algn="l" defTabSz="457200" rtl="0" eaLnBrk="1" latinLnBrk="0" hangingPunct="1">
              <a:spcBef>
                <a:spcPct val="20000"/>
              </a:spcBef>
              <a:buFont typeface="Arial"/>
              <a:buChar char="•"/>
              <a:defRPr sz="1800" kern="1200">
                <a:ln>
                  <a:noFill/>
                </a:ln>
                <a:solidFill>
                  <a:srgbClr val="333334"/>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rgbClr val="333334"/>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rgbClr val="333334"/>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rgbClr val="333334"/>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rgbClr val="33333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67" dirty="0"/>
          </a:p>
        </p:txBody>
      </p:sp>
      <p:cxnSp>
        <p:nvCxnSpPr>
          <p:cNvPr id="26" name="Elbow Connector 25"/>
          <p:cNvCxnSpPr/>
          <p:nvPr/>
        </p:nvCxnSpPr>
        <p:spPr>
          <a:xfrm rot="16200000" flipH="1">
            <a:off x="8984099" y="4317044"/>
            <a:ext cx="1218435" cy="503212"/>
          </a:xfrm>
          <a:prstGeom prst="bentConnector2">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108" y="3377633"/>
            <a:ext cx="738797" cy="7661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760" y="1654883"/>
            <a:ext cx="808797" cy="97055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1681" y="5006419"/>
            <a:ext cx="723472" cy="711613"/>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2961" y="3367544"/>
            <a:ext cx="808799" cy="786332"/>
          </a:xfrm>
          <a:prstGeom prst="rect">
            <a:avLst/>
          </a:prstGeom>
        </p:spPr>
      </p:pic>
      <p:sp>
        <p:nvSpPr>
          <p:cNvPr id="11" name="Rounded Rectangle 10"/>
          <p:cNvSpPr/>
          <p:nvPr/>
        </p:nvSpPr>
        <p:spPr>
          <a:xfrm>
            <a:off x="7929846" y="3153999"/>
            <a:ext cx="2878628" cy="1248817"/>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667" dirty="0">
              <a:solidFill>
                <a:schemeClr val="tx1"/>
              </a:solidFill>
              <a:latin typeface="Helvetica Neue"/>
              <a:cs typeface="Helvetica Neue"/>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9071" y="3377631"/>
            <a:ext cx="738797" cy="76616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1595" y="3377631"/>
            <a:ext cx="738797" cy="766161"/>
          </a:xfrm>
          <a:prstGeom prst="rect">
            <a:avLst/>
          </a:prstGeom>
        </p:spPr>
      </p:pic>
      <p:cxnSp>
        <p:nvCxnSpPr>
          <p:cNvPr id="14" name="Straight Arrow Connector 13"/>
          <p:cNvCxnSpPr>
            <a:endCxn id="7" idx="0"/>
          </p:cNvCxnSpPr>
          <p:nvPr/>
        </p:nvCxnSpPr>
        <p:spPr>
          <a:xfrm flipH="1">
            <a:off x="8512507" y="2533914"/>
            <a:ext cx="684149" cy="843719"/>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2"/>
            <a:endCxn id="12" idx="0"/>
          </p:cNvCxnSpPr>
          <p:nvPr/>
        </p:nvCxnSpPr>
        <p:spPr>
          <a:xfrm flipH="1">
            <a:off x="9358472" y="2625439"/>
            <a:ext cx="10689" cy="752191"/>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3" idx="0"/>
          </p:cNvCxnSpPr>
          <p:nvPr/>
        </p:nvCxnSpPr>
        <p:spPr>
          <a:xfrm>
            <a:off x="9566014" y="2533913"/>
            <a:ext cx="664980" cy="843717"/>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2"/>
            <a:endCxn id="9" idx="0"/>
          </p:cNvCxnSpPr>
          <p:nvPr/>
        </p:nvCxnSpPr>
        <p:spPr>
          <a:xfrm flipH="1">
            <a:off x="10223419" y="4143792"/>
            <a:ext cx="7575" cy="862627"/>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7" idx="2"/>
            <a:endCxn id="9" idx="1"/>
          </p:cNvCxnSpPr>
          <p:nvPr/>
        </p:nvCxnSpPr>
        <p:spPr>
          <a:xfrm rot="16200000" flipH="1">
            <a:off x="8577878" y="4078422"/>
            <a:ext cx="1218433" cy="1349175"/>
          </a:xfrm>
          <a:prstGeom prst="bentConnector2">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1" name="TextBox 38"/>
          <p:cNvSpPr txBox="1">
            <a:spLocks noChangeArrowheads="1"/>
          </p:cNvSpPr>
          <p:nvPr/>
        </p:nvSpPr>
        <p:spPr bwMode="auto">
          <a:xfrm>
            <a:off x="9070055" y="5726308"/>
            <a:ext cx="2383523" cy="328225"/>
          </a:xfrm>
          <a:prstGeom prst="rect">
            <a:avLst/>
          </a:prstGeom>
          <a:noFill/>
          <a:ln w="9525">
            <a:noFill/>
            <a:miter lim="800000"/>
            <a:headEnd/>
            <a:tailEnd/>
          </a:ln>
        </p:spPr>
        <p:txBody>
          <a:bodyPr wrap="square" lIns="121915" tIns="60957" rIns="121915" bIns="60957">
            <a:spAutoFit/>
          </a:bodyPr>
          <a:lstStyle/>
          <a:p>
            <a:pPr algn="ctr"/>
            <a:r>
              <a:rPr lang="en-US" sz="1333" b="1" dirty="0">
                <a:latin typeface="Amazon Ember Light" panose="020B0403020204020204" pitchFamily="34" charset="0"/>
                <a:ea typeface="Amazon Ember Light" panose="020B0403020204020204" pitchFamily="34" charset="0"/>
                <a:cs typeface="Amazon Ember Light" panose="020B0403020204020204" pitchFamily="34" charset="0"/>
              </a:rPr>
              <a:t>Key-Value Store</a:t>
            </a:r>
          </a:p>
        </p:txBody>
      </p:sp>
      <p:sp>
        <p:nvSpPr>
          <p:cNvPr id="32" name="TextBox 38"/>
          <p:cNvSpPr txBox="1">
            <a:spLocks noChangeArrowheads="1"/>
          </p:cNvSpPr>
          <p:nvPr/>
        </p:nvSpPr>
        <p:spPr bwMode="auto">
          <a:xfrm>
            <a:off x="10196832" y="5190877"/>
            <a:ext cx="2383523" cy="328225"/>
          </a:xfrm>
          <a:prstGeom prst="rect">
            <a:avLst/>
          </a:prstGeom>
          <a:noFill/>
          <a:ln w="9525">
            <a:noFill/>
            <a:miter lim="800000"/>
            <a:headEnd/>
            <a:tailEnd/>
          </a:ln>
        </p:spPr>
        <p:txBody>
          <a:bodyPr wrap="square" lIns="121915" tIns="60957" rIns="121915" bIns="60957">
            <a:spAutoFit/>
          </a:bodyPr>
          <a:lstStyle/>
          <a:p>
            <a:pPr algn="ctr"/>
            <a:r>
              <a:rPr lang="en-US" sz="1333" b="1" dirty="0">
                <a:latin typeface="Amazon Ember Light" panose="020B0403020204020204" pitchFamily="34" charset="0"/>
                <a:ea typeface="Amazon Ember Light" panose="020B0403020204020204" pitchFamily="34" charset="0"/>
                <a:cs typeface="Amazon Ember Light" panose="020B0403020204020204" pitchFamily="34" charset="0"/>
              </a:rPr>
              <a:t>State Information</a:t>
            </a:r>
          </a:p>
        </p:txBody>
      </p:sp>
      <p:sp>
        <p:nvSpPr>
          <p:cNvPr id="33" name="TextBox 38"/>
          <p:cNvSpPr txBox="1">
            <a:spLocks noChangeArrowheads="1"/>
          </p:cNvSpPr>
          <p:nvPr/>
        </p:nvSpPr>
        <p:spPr bwMode="auto">
          <a:xfrm>
            <a:off x="10187673" y="4109297"/>
            <a:ext cx="2383523" cy="328225"/>
          </a:xfrm>
          <a:prstGeom prst="rect">
            <a:avLst/>
          </a:prstGeom>
          <a:noFill/>
          <a:ln w="9525">
            <a:noFill/>
            <a:miter lim="800000"/>
            <a:headEnd/>
            <a:tailEnd/>
          </a:ln>
        </p:spPr>
        <p:txBody>
          <a:bodyPr wrap="square" lIns="121915" tIns="60957" rIns="121915" bIns="60957">
            <a:spAutoFit/>
          </a:bodyPr>
          <a:lstStyle/>
          <a:p>
            <a:pPr algn="ctr"/>
            <a:r>
              <a:rPr lang="en-US" sz="1333" b="1"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sp>
        <p:nvSpPr>
          <p:cNvPr id="34" name="TextBox 38"/>
          <p:cNvSpPr txBox="1">
            <a:spLocks noChangeArrowheads="1"/>
          </p:cNvSpPr>
          <p:nvPr/>
        </p:nvSpPr>
        <p:spPr bwMode="auto">
          <a:xfrm>
            <a:off x="8905380" y="1914971"/>
            <a:ext cx="2383523" cy="400103"/>
          </a:xfrm>
          <a:prstGeom prst="rect">
            <a:avLst/>
          </a:prstGeom>
          <a:noFill/>
          <a:ln w="9525">
            <a:noFill/>
            <a:miter lim="800000"/>
            <a:headEnd/>
            <a:tailEnd/>
          </a:ln>
        </p:spPr>
        <p:txBody>
          <a:bodyPr wrap="square" lIns="121915" tIns="60957" rIns="121915" bIns="60957">
            <a:spAutoFit/>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ELB</a:t>
            </a:r>
          </a:p>
        </p:txBody>
      </p:sp>
    </p:spTree>
    <p:custDataLst>
      <p:tags r:id="rId1"/>
    </p:custDataLst>
    <p:extLst>
      <p:ext uri="{BB962C8B-B14F-4D97-AF65-F5344CB8AC3E}">
        <p14:creationId xmlns:p14="http://schemas.microsoft.com/office/powerpoint/2010/main" val="603243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8643</TotalTime>
  <Words>7500</Words>
  <Application>Microsoft Macintosh PowerPoint</Application>
  <PresentationFormat>Widescreen</PresentationFormat>
  <Paragraphs>769</Paragraphs>
  <Slides>43</Slides>
  <Notes>43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Amazon Ember</vt:lpstr>
      <vt:lpstr>Amazon Ember Light</vt:lpstr>
      <vt:lpstr>Arial</vt:lpstr>
      <vt:lpstr>Calibri</vt:lpstr>
      <vt:lpstr>Calibri Light</vt:lpstr>
      <vt:lpstr>Helvetica Neue</vt:lpstr>
      <vt:lpstr>Helvetica Neue LT Std 65 Medium</vt:lpstr>
      <vt:lpstr>Verdana</vt:lpstr>
      <vt:lpstr>Wingdings</vt:lpstr>
      <vt:lpstr>Office Theme</vt:lpstr>
      <vt:lpstr>Image</vt:lpstr>
      <vt:lpstr>  Module 15: Design Patterns and Sample Architectures</vt:lpstr>
      <vt:lpstr>What’s in This Module</vt:lpstr>
      <vt:lpstr>Module Objectives</vt:lpstr>
      <vt:lpstr>High-Availability Design Patterns</vt:lpstr>
      <vt:lpstr>Multi-AZ Pattern</vt:lpstr>
      <vt:lpstr>High-Availability Database Pattern</vt:lpstr>
      <vt:lpstr>Floating IP Address Pattern</vt:lpstr>
      <vt:lpstr>Floating Interface Pattern</vt:lpstr>
      <vt:lpstr>State-Sharing</vt:lpstr>
      <vt:lpstr>Scheduled Scale-Out</vt:lpstr>
      <vt:lpstr>Job Observer Pattern</vt:lpstr>
      <vt:lpstr>Bootstrap Instance</vt:lpstr>
      <vt:lpstr>Bootstrap Instance: Example</vt:lpstr>
      <vt:lpstr>Stream Processing Example: The Amazon Associates program </vt:lpstr>
      <vt:lpstr>Gen 1: Amazon Associates Program</vt:lpstr>
      <vt:lpstr>Amazon Associates Program</vt:lpstr>
      <vt:lpstr>Amazon EMR</vt:lpstr>
      <vt:lpstr>Amazon Redshift</vt:lpstr>
      <vt:lpstr>Gen 2: EMR for Amazon Associates</vt:lpstr>
      <vt:lpstr>What’s Next?</vt:lpstr>
      <vt:lpstr>Batch Versus Streaming</vt:lpstr>
      <vt:lpstr>Amazon Kinesis</vt:lpstr>
      <vt:lpstr>Amazon Kinesis Data Streams</vt:lpstr>
      <vt:lpstr>Twitter Trend Analysis Application</vt:lpstr>
      <vt:lpstr>MapReduce Technique</vt:lpstr>
      <vt:lpstr>Real-Time Order Processing </vt:lpstr>
      <vt:lpstr>Sensor Network Data Ingestion  and Processing Example:  Flu Outbreak Heat Map </vt:lpstr>
      <vt:lpstr>Example: Flu Data</vt:lpstr>
      <vt:lpstr>Generation 1: Flu Heat Map</vt:lpstr>
      <vt:lpstr>Generation 2: Flu Heat Map</vt:lpstr>
      <vt:lpstr>Generation 3: Flu Heat Map</vt:lpstr>
      <vt:lpstr>Application Backend Example:  Mobile Gaming </vt:lpstr>
      <vt:lpstr>Mobile Games</vt:lpstr>
      <vt:lpstr>Mobile Games Backend Concepts</vt:lpstr>
      <vt:lpstr>Improve Your Game</vt:lpstr>
      <vt:lpstr>Data Analytics for Gaming</vt:lpstr>
      <vt:lpstr>Data Analytics for Gaming</vt:lpstr>
      <vt:lpstr>Case Study: Supercell</vt:lpstr>
      <vt:lpstr>Example: Transcoding and  Serving Video Files</vt:lpstr>
      <vt:lpstr>Transcoding Video Files</vt:lpstr>
      <vt:lpstr>Amazon Elastic Transcoder</vt:lpstr>
      <vt:lpstr>Review                                                    </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589</cp:revision>
  <cp:lastPrinted>2017-08-03T20:30:13Z</cp:lastPrinted>
  <dcterms:created xsi:type="dcterms:W3CDTF">2017-05-11T23:06:57Z</dcterms:created>
  <dcterms:modified xsi:type="dcterms:W3CDTF">2019-04-09T18:23:28Z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C1936B35-1EAE-4480-B0A8-25F05F7C2534</vt:lpwstr>
  </property>
  <property fmtid="{D5CDD505-2E9C-101B-9397-08002B2CF9AE}" pid="3" name="ArticulatePath">
    <vt:lpwstr>T&amp;C_PPT_template_100level_newbrand</vt:lpwstr>
  </property>
</Properties>
</file>